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56" r:id="rId2"/>
    <p:sldId id="264" r:id="rId3"/>
    <p:sldId id="281" r:id="rId4"/>
    <p:sldId id="298" r:id="rId5"/>
    <p:sldId id="258" r:id="rId6"/>
    <p:sldId id="282" r:id="rId7"/>
    <p:sldId id="283" r:id="rId8"/>
    <p:sldId id="297"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299" r:id="rId42"/>
    <p:sldId id="300" r:id="rId43"/>
    <p:sldId id="303" r:id="rId44"/>
    <p:sldId id="323" r:id="rId45"/>
    <p:sldId id="324" r:id="rId46"/>
    <p:sldId id="302" r:id="rId47"/>
    <p:sldId id="273"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F4D98-69C3-4F7C-8E7A-F3413A79A322}"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187D7-9F69-4C16-8529-14AEDEB262EA}" type="slidenum">
              <a:rPr lang="en-US" smtClean="0"/>
              <a:t>‹#›</a:t>
            </a:fld>
            <a:endParaRPr lang="en-US"/>
          </a:p>
        </p:txBody>
      </p:sp>
    </p:spTree>
    <p:extLst>
      <p:ext uri="{BB962C8B-B14F-4D97-AF65-F5344CB8AC3E}">
        <p14:creationId xmlns:p14="http://schemas.microsoft.com/office/powerpoint/2010/main" val="175721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22</a:t>
            </a:fld>
            <a:endParaRPr lang="en-GB"/>
          </a:p>
        </p:txBody>
      </p:sp>
    </p:spTree>
    <p:extLst>
      <p:ext uri="{BB962C8B-B14F-4D97-AF65-F5344CB8AC3E}">
        <p14:creationId xmlns:p14="http://schemas.microsoft.com/office/powerpoint/2010/main" val="2868041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31</a:t>
            </a:fld>
            <a:endParaRPr lang="en-GB"/>
          </a:p>
        </p:txBody>
      </p:sp>
    </p:spTree>
    <p:extLst>
      <p:ext uri="{BB962C8B-B14F-4D97-AF65-F5344CB8AC3E}">
        <p14:creationId xmlns:p14="http://schemas.microsoft.com/office/powerpoint/2010/main" val="90544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32</a:t>
            </a:fld>
            <a:endParaRPr lang="en-GB"/>
          </a:p>
        </p:txBody>
      </p:sp>
    </p:spTree>
    <p:extLst>
      <p:ext uri="{BB962C8B-B14F-4D97-AF65-F5344CB8AC3E}">
        <p14:creationId xmlns:p14="http://schemas.microsoft.com/office/powerpoint/2010/main" val="99272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33</a:t>
            </a:fld>
            <a:endParaRPr lang="en-GB"/>
          </a:p>
        </p:txBody>
      </p:sp>
    </p:spTree>
    <p:extLst>
      <p:ext uri="{BB962C8B-B14F-4D97-AF65-F5344CB8AC3E}">
        <p14:creationId xmlns:p14="http://schemas.microsoft.com/office/powerpoint/2010/main" val="173508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34</a:t>
            </a:fld>
            <a:endParaRPr lang="en-GB"/>
          </a:p>
        </p:txBody>
      </p:sp>
    </p:spTree>
    <p:extLst>
      <p:ext uri="{BB962C8B-B14F-4D97-AF65-F5344CB8AC3E}">
        <p14:creationId xmlns:p14="http://schemas.microsoft.com/office/powerpoint/2010/main" val="288740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35</a:t>
            </a:fld>
            <a:endParaRPr lang="en-GB"/>
          </a:p>
        </p:txBody>
      </p:sp>
    </p:spTree>
    <p:extLst>
      <p:ext uri="{BB962C8B-B14F-4D97-AF65-F5344CB8AC3E}">
        <p14:creationId xmlns:p14="http://schemas.microsoft.com/office/powerpoint/2010/main" val="429171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36</a:t>
            </a:fld>
            <a:endParaRPr lang="en-GB"/>
          </a:p>
        </p:txBody>
      </p:sp>
    </p:spTree>
    <p:extLst>
      <p:ext uri="{BB962C8B-B14F-4D97-AF65-F5344CB8AC3E}">
        <p14:creationId xmlns:p14="http://schemas.microsoft.com/office/powerpoint/2010/main" val="3379818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37</a:t>
            </a:fld>
            <a:endParaRPr lang="en-GB"/>
          </a:p>
        </p:txBody>
      </p:sp>
    </p:spTree>
    <p:extLst>
      <p:ext uri="{BB962C8B-B14F-4D97-AF65-F5344CB8AC3E}">
        <p14:creationId xmlns:p14="http://schemas.microsoft.com/office/powerpoint/2010/main" val="1325284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38</a:t>
            </a:fld>
            <a:endParaRPr lang="en-GB"/>
          </a:p>
        </p:txBody>
      </p:sp>
    </p:spTree>
    <p:extLst>
      <p:ext uri="{BB962C8B-B14F-4D97-AF65-F5344CB8AC3E}">
        <p14:creationId xmlns:p14="http://schemas.microsoft.com/office/powerpoint/2010/main" val="3212392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39</a:t>
            </a:fld>
            <a:endParaRPr lang="en-GB"/>
          </a:p>
        </p:txBody>
      </p:sp>
    </p:spTree>
    <p:extLst>
      <p:ext uri="{BB962C8B-B14F-4D97-AF65-F5344CB8AC3E}">
        <p14:creationId xmlns:p14="http://schemas.microsoft.com/office/powerpoint/2010/main" val="1818451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40</a:t>
            </a:fld>
            <a:endParaRPr lang="en-GB"/>
          </a:p>
        </p:txBody>
      </p:sp>
    </p:spTree>
    <p:extLst>
      <p:ext uri="{BB962C8B-B14F-4D97-AF65-F5344CB8AC3E}">
        <p14:creationId xmlns:p14="http://schemas.microsoft.com/office/powerpoint/2010/main" val="417062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23</a:t>
            </a:fld>
            <a:endParaRPr lang="en-GB"/>
          </a:p>
        </p:txBody>
      </p:sp>
    </p:spTree>
    <p:extLst>
      <p:ext uri="{BB962C8B-B14F-4D97-AF65-F5344CB8AC3E}">
        <p14:creationId xmlns:p14="http://schemas.microsoft.com/office/powerpoint/2010/main" val="374026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24</a:t>
            </a:fld>
            <a:endParaRPr lang="en-GB"/>
          </a:p>
        </p:txBody>
      </p:sp>
    </p:spTree>
    <p:extLst>
      <p:ext uri="{BB962C8B-B14F-4D97-AF65-F5344CB8AC3E}">
        <p14:creationId xmlns:p14="http://schemas.microsoft.com/office/powerpoint/2010/main" val="101181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25</a:t>
            </a:fld>
            <a:endParaRPr lang="en-GB"/>
          </a:p>
        </p:txBody>
      </p:sp>
    </p:spTree>
    <p:extLst>
      <p:ext uri="{BB962C8B-B14F-4D97-AF65-F5344CB8AC3E}">
        <p14:creationId xmlns:p14="http://schemas.microsoft.com/office/powerpoint/2010/main" val="216848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26</a:t>
            </a:fld>
            <a:endParaRPr lang="en-GB"/>
          </a:p>
        </p:txBody>
      </p:sp>
    </p:spTree>
    <p:extLst>
      <p:ext uri="{BB962C8B-B14F-4D97-AF65-F5344CB8AC3E}">
        <p14:creationId xmlns:p14="http://schemas.microsoft.com/office/powerpoint/2010/main" val="415408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27</a:t>
            </a:fld>
            <a:endParaRPr lang="en-GB"/>
          </a:p>
        </p:txBody>
      </p:sp>
    </p:spTree>
    <p:extLst>
      <p:ext uri="{BB962C8B-B14F-4D97-AF65-F5344CB8AC3E}">
        <p14:creationId xmlns:p14="http://schemas.microsoft.com/office/powerpoint/2010/main" val="144529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28</a:t>
            </a:fld>
            <a:endParaRPr lang="en-GB"/>
          </a:p>
        </p:txBody>
      </p:sp>
    </p:spTree>
    <p:extLst>
      <p:ext uri="{BB962C8B-B14F-4D97-AF65-F5344CB8AC3E}">
        <p14:creationId xmlns:p14="http://schemas.microsoft.com/office/powerpoint/2010/main" val="721536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29</a:t>
            </a:fld>
            <a:endParaRPr lang="en-GB"/>
          </a:p>
        </p:txBody>
      </p:sp>
    </p:spTree>
    <p:extLst>
      <p:ext uri="{BB962C8B-B14F-4D97-AF65-F5344CB8AC3E}">
        <p14:creationId xmlns:p14="http://schemas.microsoft.com/office/powerpoint/2010/main" val="428405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D558CD7-4882-4F41-8BC1-0561869D1527}" type="slidenum">
              <a:rPr lang="en-GB" smtClean="0"/>
              <a:t>30</a:t>
            </a:fld>
            <a:endParaRPr lang="en-GB"/>
          </a:p>
        </p:txBody>
      </p:sp>
    </p:spTree>
    <p:extLst>
      <p:ext uri="{BB962C8B-B14F-4D97-AF65-F5344CB8AC3E}">
        <p14:creationId xmlns:p14="http://schemas.microsoft.com/office/powerpoint/2010/main" val="1490957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1/18/2016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1/18/2016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1/18/2016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1/18/2016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1/18/2016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asda.psu.edu/"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datacommons@psu.edu" TargetMode="External"/><Relationship Id="rId2" Type="http://schemas.openxmlformats.org/officeDocument/2006/relationships/hyperlink" Target="http://www.pasda.ps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solidFill>
                  <a:schemeClr val="accent2">
                    <a:lumMod val="75000"/>
                  </a:schemeClr>
                </a:solidFill>
                <a:effectLst>
                  <a:outerShdw blurRad="38100" dist="38100" dir="2700000" algn="tl">
                    <a:srgbClr val="000000">
                      <a:alpha val="43137"/>
                    </a:srgbClr>
                  </a:outerShdw>
                </a:effectLst>
              </a:rPr>
              <a:t>Pennsylvania Spatial data access</a:t>
            </a:r>
            <a:endParaRPr lang="en-US" sz="4800" dirty="0">
              <a:solidFill>
                <a:schemeClr val="accent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cap="none" dirty="0" smtClean="0">
                <a:hlinkClick r:id="rId2"/>
              </a:rPr>
              <a:t>http://www.pasda.psu.edu</a:t>
            </a:r>
            <a:endParaRPr lang="en-US" cap="none" dirty="0" smtClean="0"/>
          </a:p>
          <a:p>
            <a:endParaRPr lang="en-US" cap="non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8609" y="615617"/>
            <a:ext cx="1352550" cy="8096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253" y="3898232"/>
            <a:ext cx="10385424" cy="1359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0500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Pasda</a:t>
            </a:r>
            <a:r>
              <a:rPr lang="en-US" dirty="0" smtClean="0"/>
              <a:t> Today: Services &amp; Apps</a:t>
            </a:r>
            <a:endParaRPr lang="en-US" dirty="0"/>
          </a:p>
        </p:txBody>
      </p:sp>
      <p:sp>
        <p:nvSpPr>
          <p:cNvPr id="3" name="Content Placeholder 2"/>
          <p:cNvSpPr>
            <a:spLocks noGrp="1"/>
          </p:cNvSpPr>
          <p:nvPr>
            <p:ph idx="1"/>
          </p:nvPr>
        </p:nvSpPr>
        <p:spPr/>
        <p:txBody>
          <a:bodyPr/>
          <a:lstStyle/>
          <a:p>
            <a:r>
              <a:rPr lang="en-US" dirty="0" smtClean="0"/>
              <a:t>Map services </a:t>
            </a:r>
          </a:p>
          <a:p>
            <a:r>
              <a:rPr lang="en-US" dirty="0" smtClean="0"/>
              <a:t>PA Imagery Navigator</a:t>
            </a:r>
          </a:p>
          <a:p>
            <a:r>
              <a:rPr lang="en-US" dirty="0" smtClean="0"/>
              <a:t>PA Atlas</a:t>
            </a:r>
          </a:p>
          <a:p>
            <a:r>
              <a:rPr lang="en-US" dirty="0" smtClean="0"/>
              <a:t>Data Previewer</a:t>
            </a:r>
          </a:p>
          <a:p>
            <a:r>
              <a:rPr lang="en-US" dirty="0" smtClean="0"/>
              <a:t>PA Mine Map Atlas</a:t>
            </a:r>
          </a:p>
          <a:p>
            <a:r>
              <a:rPr lang="en-US" dirty="0" smtClean="0"/>
              <a:t>KMLs</a:t>
            </a:r>
          </a:p>
          <a:p>
            <a:endParaRPr lang="en-US" dirty="0"/>
          </a:p>
        </p:txBody>
      </p:sp>
    </p:spTree>
    <p:extLst>
      <p:ext uri="{BB962C8B-B14F-4D97-AF65-F5344CB8AC3E}">
        <p14:creationId xmlns:p14="http://schemas.microsoft.com/office/powerpoint/2010/main" val="341029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PASDA Today: state Data Partner PA DEP (1996-Present)</a:t>
            </a:r>
            <a:endParaRPr lang="en-US" dirty="0"/>
          </a:p>
        </p:txBody>
      </p:sp>
      <p:sp>
        <p:nvSpPr>
          <p:cNvPr id="3" name="Content Placeholder 2"/>
          <p:cNvSpPr>
            <a:spLocks noGrp="1"/>
          </p:cNvSpPr>
          <p:nvPr>
            <p:ph sz="half" idx="1"/>
          </p:nvPr>
        </p:nvSpPr>
        <p:spPr>
          <a:xfrm>
            <a:off x="581193" y="2228003"/>
            <a:ext cx="5422390" cy="3908102"/>
          </a:xfrm>
        </p:spPr>
        <p:txBody>
          <a:bodyPr>
            <a:normAutofit fontScale="55000" lnSpcReduction="20000"/>
          </a:bodyPr>
          <a:lstStyle/>
          <a:p>
            <a:pPr marL="0" indent="0">
              <a:buNone/>
            </a:pPr>
            <a:r>
              <a:rPr lang="en-US" sz="3800" i="1" dirty="0" smtClean="0"/>
              <a:t>Participating </a:t>
            </a:r>
            <a:r>
              <a:rPr lang="en-US" sz="3800" i="1" dirty="0"/>
              <a:t>bureaus Include:</a:t>
            </a:r>
            <a:endParaRPr lang="en-US" sz="3800" dirty="0"/>
          </a:p>
          <a:p>
            <a:pPr lvl="0"/>
            <a:r>
              <a:rPr lang="en-US" sz="3800" dirty="0"/>
              <a:t>Geospatial Data Services </a:t>
            </a:r>
          </a:p>
          <a:p>
            <a:pPr lvl="0"/>
            <a:r>
              <a:rPr lang="en-US" sz="3800" dirty="0"/>
              <a:t>Bureau of Abandoned Mine Reclamation </a:t>
            </a:r>
          </a:p>
          <a:p>
            <a:pPr lvl="0"/>
            <a:r>
              <a:rPr lang="en-US" sz="3800" dirty="0"/>
              <a:t>Bureau of District Mining Operations</a:t>
            </a:r>
          </a:p>
          <a:p>
            <a:pPr lvl="0"/>
            <a:r>
              <a:rPr lang="en-US" sz="3800" dirty="0"/>
              <a:t>Bureau of Air Quality</a:t>
            </a:r>
          </a:p>
          <a:p>
            <a:pPr lvl="0"/>
            <a:r>
              <a:rPr lang="en-US" sz="3800" dirty="0"/>
              <a:t>Office of Water Management</a:t>
            </a:r>
          </a:p>
          <a:p>
            <a:pPr lvl="0"/>
            <a:r>
              <a:rPr lang="en-US" sz="3800" dirty="0"/>
              <a:t>Bureau of Mining Programs</a:t>
            </a:r>
          </a:p>
          <a:p>
            <a:pPr lvl="0"/>
            <a:r>
              <a:rPr lang="en-US" sz="3800" dirty="0"/>
              <a:t> Bureau of Point and Non-Point Source Management</a:t>
            </a:r>
          </a:p>
          <a:p>
            <a:endParaRPr lang="en-US" dirty="0"/>
          </a:p>
        </p:txBody>
      </p:sp>
      <p:sp>
        <p:nvSpPr>
          <p:cNvPr id="4" name="Content Placeholder 3"/>
          <p:cNvSpPr>
            <a:spLocks noGrp="1"/>
          </p:cNvSpPr>
          <p:nvPr>
            <p:ph sz="half" idx="2"/>
          </p:nvPr>
        </p:nvSpPr>
        <p:spPr>
          <a:xfrm>
            <a:off x="6188417" y="2396445"/>
            <a:ext cx="5422392" cy="3633047"/>
          </a:xfrm>
        </p:spPr>
        <p:txBody>
          <a:bodyPr>
            <a:noAutofit/>
          </a:bodyPr>
          <a:lstStyle/>
          <a:p>
            <a:pPr lvl="0"/>
            <a:r>
              <a:rPr lang="en-US" sz="2000" dirty="0"/>
              <a:t>Hazardous Waste Program</a:t>
            </a:r>
          </a:p>
          <a:p>
            <a:pPr lvl="0"/>
            <a:r>
              <a:rPr lang="en-US" sz="2000" dirty="0"/>
              <a:t>Bureau of Conservation and Restoration</a:t>
            </a:r>
          </a:p>
          <a:p>
            <a:pPr lvl="0"/>
            <a:r>
              <a:rPr lang="en-US" sz="2000" dirty="0"/>
              <a:t>Office of Oil and Gas Management</a:t>
            </a:r>
          </a:p>
          <a:p>
            <a:pPr lvl="0"/>
            <a:r>
              <a:rPr lang="en-US" sz="2000" dirty="0"/>
              <a:t>Bureau of Water Supply &amp; Wastewater Management, Water Quality Assessment and Standards Division</a:t>
            </a:r>
          </a:p>
          <a:p>
            <a:pPr lvl="0"/>
            <a:r>
              <a:rPr lang="en-US" sz="2000" dirty="0"/>
              <a:t>Land Recycling Program</a:t>
            </a:r>
          </a:p>
          <a:p>
            <a:pPr lvl="0"/>
            <a:r>
              <a:rPr lang="en-US" sz="2000" dirty="0"/>
              <a:t>California Mining Office</a:t>
            </a:r>
          </a:p>
          <a:p>
            <a:pPr lvl="0"/>
            <a:r>
              <a:rPr lang="en-US" sz="2000" dirty="0"/>
              <a:t>Division of Storage Tanks</a:t>
            </a:r>
          </a:p>
          <a:p>
            <a:pPr lvl="0"/>
            <a:r>
              <a:rPr lang="en-US" sz="2000" dirty="0"/>
              <a:t>Growing Greener</a:t>
            </a:r>
          </a:p>
        </p:txBody>
      </p:sp>
    </p:spTree>
    <p:extLst>
      <p:ext uri="{BB962C8B-B14F-4D97-AF65-F5344CB8AC3E}">
        <p14:creationId xmlns:p14="http://schemas.microsoft.com/office/powerpoint/2010/main" val="207686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PASDA Today: state Data Partner </a:t>
            </a:r>
            <a:r>
              <a:rPr lang="en-US" dirty="0" err="1" smtClean="0"/>
              <a:t>PennDOT</a:t>
            </a:r>
            <a:r>
              <a:rPr lang="en-US" dirty="0" smtClean="0"/>
              <a:t> (1998-Present)</a:t>
            </a:r>
            <a:endParaRPr lang="en-US" dirty="0"/>
          </a:p>
        </p:txBody>
      </p:sp>
      <p:sp>
        <p:nvSpPr>
          <p:cNvPr id="3" name="Content Placeholder 2"/>
          <p:cNvSpPr>
            <a:spLocks noGrp="1"/>
          </p:cNvSpPr>
          <p:nvPr>
            <p:ph idx="1"/>
          </p:nvPr>
        </p:nvSpPr>
        <p:spPr/>
        <p:txBody>
          <a:bodyPr/>
          <a:lstStyle/>
          <a:p>
            <a:pPr marL="0" indent="0">
              <a:buNone/>
            </a:pPr>
            <a:r>
              <a:rPr lang="en-US" sz="2400" i="1" dirty="0"/>
              <a:t>Participating bureaus include:</a:t>
            </a:r>
            <a:endParaRPr lang="en-US" sz="2400" dirty="0"/>
          </a:p>
          <a:p>
            <a:pPr lvl="0"/>
            <a:r>
              <a:rPr lang="en-US" sz="2400" dirty="0"/>
              <a:t>Bureau of Planning and Research, Cartographic Information Division</a:t>
            </a:r>
          </a:p>
          <a:p>
            <a:pPr lvl="0"/>
            <a:r>
              <a:rPr lang="en-US" sz="2400" dirty="0"/>
              <a:t>Posted and Bonded Roads Program</a:t>
            </a:r>
          </a:p>
          <a:p>
            <a:pPr lvl="0"/>
            <a:r>
              <a:rPr lang="en-US" sz="2400" dirty="0"/>
              <a:t>Engineering Districts</a:t>
            </a:r>
          </a:p>
          <a:p>
            <a:pPr lvl="0"/>
            <a:r>
              <a:rPr lang="en-US" sz="2400" dirty="0"/>
              <a:t>Bureau of Aviation</a:t>
            </a:r>
          </a:p>
          <a:p>
            <a:pPr marL="0" indent="0">
              <a:buNone/>
            </a:pPr>
            <a:endParaRPr lang="en-US" dirty="0"/>
          </a:p>
        </p:txBody>
      </p:sp>
    </p:spTree>
    <p:extLst>
      <p:ext uri="{BB962C8B-B14F-4D97-AF65-F5344CB8AC3E}">
        <p14:creationId xmlns:p14="http://schemas.microsoft.com/office/powerpoint/2010/main" val="15927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Pasda</a:t>
            </a:r>
            <a:r>
              <a:rPr lang="en-US" dirty="0" smtClean="0"/>
              <a:t> today: state data partner DCNR (1998-present)</a:t>
            </a:r>
            <a:endParaRPr lang="en-US" dirty="0"/>
          </a:p>
        </p:txBody>
      </p:sp>
      <p:sp>
        <p:nvSpPr>
          <p:cNvPr id="3" name="Content Placeholder 2"/>
          <p:cNvSpPr>
            <a:spLocks noGrp="1"/>
          </p:cNvSpPr>
          <p:nvPr>
            <p:ph idx="1"/>
          </p:nvPr>
        </p:nvSpPr>
        <p:spPr/>
        <p:txBody>
          <a:bodyPr/>
          <a:lstStyle/>
          <a:p>
            <a:pPr marL="0" indent="0">
              <a:buNone/>
            </a:pPr>
            <a:r>
              <a:rPr lang="en-US" sz="2400" i="1" dirty="0"/>
              <a:t>Participating bureaus include: </a:t>
            </a:r>
            <a:endParaRPr lang="en-US" sz="2400" dirty="0"/>
          </a:p>
          <a:p>
            <a:pPr lvl="0"/>
            <a:r>
              <a:rPr lang="en-US" sz="2400" dirty="0"/>
              <a:t>PA Map Program</a:t>
            </a:r>
          </a:p>
          <a:p>
            <a:pPr lvl="0"/>
            <a:r>
              <a:rPr lang="en-US" sz="2400" dirty="0"/>
              <a:t>Bureau of Forestry</a:t>
            </a:r>
          </a:p>
          <a:p>
            <a:pPr lvl="0"/>
            <a:r>
              <a:rPr lang="en-US" sz="2400" dirty="0"/>
              <a:t>Bureau of Topographic and Geologic Survey</a:t>
            </a:r>
          </a:p>
          <a:p>
            <a:pPr lvl="0"/>
            <a:r>
              <a:rPr lang="en-US" sz="2400" dirty="0"/>
              <a:t>Bureau of State Parks</a:t>
            </a:r>
          </a:p>
          <a:p>
            <a:pPr lvl="0"/>
            <a:r>
              <a:rPr lang="en-US" sz="2400" dirty="0"/>
              <a:t>Bureau of Recreation and Conservation</a:t>
            </a:r>
          </a:p>
          <a:p>
            <a:pPr marL="0" indent="0">
              <a:buNone/>
            </a:pPr>
            <a:endParaRPr lang="en-US" dirty="0"/>
          </a:p>
        </p:txBody>
      </p:sp>
    </p:spTree>
    <p:extLst>
      <p:ext uri="{BB962C8B-B14F-4D97-AF65-F5344CB8AC3E}">
        <p14:creationId xmlns:p14="http://schemas.microsoft.com/office/powerpoint/2010/main" val="3803107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PASDA today: state Data partners</a:t>
            </a:r>
            <a:endParaRPr lang="en-US" dirty="0"/>
          </a:p>
        </p:txBody>
      </p:sp>
      <p:sp>
        <p:nvSpPr>
          <p:cNvPr id="3" name="Content Placeholder 2"/>
          <p:cNvSpPr>
            <a:spLocks noGrp="1"/>
          </p:cNvSpPr>
          <p:nvPr>
            <p:ph idx="1"/>
          </p:nvPr>
        </p:nvSpPr>
        <p:spPr/>
        <p:txBody>
          <a:bodyPr>
            <a:normAutofit/>
          </a:bodyPr>
          <a:lstStyle/>
          <a:p>
            <a:r>
              <a:rPr lang="en-US" b="1" dirty="0"/>
              <a:t>PA Department of Health (2001-Present</a:t>
            </a:r>
            <a:r>
              <a:rPr lang="en-US" b="1" dirty="0" smtClean="0"/>
              <a:t>)</a:t>
            </a:r>
            <a:endParaRPr lang="en-US" dirty="0"/>
          </a:p>
          <a:p>
            <a:r>
              <a:rPr lang="en-US" b="1" dirty="0"/>
              <a:t>PA Fish and Boat Commission (1999-Present</a:t>
            </a:r>
            <a:r>
              <a:rPr lang="en-US" b="1" dirty="0" smtClean="0"/>
              <a:t>)</a:t>
            </a:r>
            <a:endParaRPr lang="en-US" dirty="0"/>
          </a:p>
          <a:p>
            <a:r>
              <a:rPr lang="en-US" b="1" dirty="0"/>
              <a:t>PA Game Commission (1999-Present</a:t>
            </a:r>
            <a:r>
              <a:rPr lang="en-US" b="1" dirty="0" smtClean="0"/>
              <a:t>)</a:t>
            </a:r>
            <a:endParaRPr lang="en-US" dirty="0"/>
          </a:p>
          <a:p>
            <a:r>
              <a:rPr lang="en-US" b="1" dirty="0"/>
              <a:t>PA Emergency Management Agency (2004-Present</a:t>
            </a:r>
            <a:r>
              <a:rPr lang="en-US" b="1" dirty="0" smtClean="0"/>
              <a:t>)</a:t>
            </a:r>
            <a:endParaRPr lang="en-US" dirty="0"/>
          </a:p>
          <a:p>
            <a:r>
              <a:rPr lang="en-US" b="1" dirty="0"/>
              <a:t>PA Historic and Museum Commission (2003-Present)</a:t>
            </a:r>
            <a:endParaRPr lang="en-US" dirty="0"/>
          </a:p>
          <a:p>
            <a:endParaRPr lang="en-US" dirty="0"/>
          </a:p>
        </p:txBody>
      </p:sp>
    </p:spTree>
    <p:extLst>
      <p:ext uri="{BB962C8B-B14F-4D97-AF65-F5344CB8AC3E}">
        <p14:creationId xmlns:p14="http://schemas.microsoft.com/office/powerpoint/2010/main" val="790368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Pasda</a:t>
            </a:r>
            <a:r>
              <a:rPr lang="en-US" dirty="0" smtClean="0"/>
              <a:t> today: data partners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Lancaster County</a:t>
            </a:r>
          </a:p>
          <a:p>
            <a:pPr lvl="0"/>
            <a:r>
              <a:rPr lang="en-US" dirty="0" smtClean="0"/>
              <a:t>City of Philadelphia</a:t>
            </a:r>
          </a:p>
          <a:p>
            <a:pPr lvl="0"/>
            <a:r>
              <a:rPr lang="en-US" dirty="0" smtClean="0"/>
              <a:t>Allegheny County</a:t>
            </a:r>
          </a:p>
          <a:p>
            <a:pPr lvl="0"/>
            <a:r>
              <a:rPr lang="en-US" dirty="0" smtClean="0"/>
              <a:t>Delaware </a:t>
            </a:r>
            <a:r>
              <a:rPr lang="en-US" dirty="0"/>
              <a:t>Valley Regional Planning Commission (municipal planning organization)</a:t>
            </a:r>
          </a:p>
          <a:p>
            <a:pPr lvl="0"/>
            <a:r>
              <a:rPr lang="en-US" dirty="0"/>
              <a:t>Lehigh Valley Planning Commission (municipal planning organization)</a:t>
            </a:r>
          </a:p>
          <a:p>
            <a:pPr lvl="0"/>
            <a:r>
              <a:rPr lang="en-US" dirty="0"/>
              <a:t>Southeast PA Transportation Authority (SEPTA)</a:t>
            </a:r>
          </a:p>
          <a:p>
            <a:pPr lvl="0"/>
            <a:r>
              <a:rPr lang="en-US" dirty="0"/>
              <a:t>Southwest PA Commission (municipal planning organization)</a:t>
            </a:r>
          </a:p>
          <a:p>
            <a:pPr lvl="0"/>
            <a:r>
              <a:rPr lang="en-US" dirty="0"/>
              <a:t>Susquehanna River Basin Commission</a:t>
            </a:r>
          </a:p>
          <a:p>
            <a:pPr lvl="0"/>
            <a:r>
              <a:rPr lang="en-US" dirty="0"/>
              <a:t>Delaware River Basin Commission</a:t>
            </a:r>
          </a:p>
          <a:p>
            <a:r>
              <a:rPr lang="en-US" dirty="0"/>
              <a:t>Chesapeake Bay Program </a:t>
            </a:r>
            <a:endParaRPr lang="en-US" dirty="0" smtClean="0"/>
          </a:p>
          <a:p>
            <a:r>
              <a:rPr lang="en-US" dirty="0" smtClean="0"/>
              <a:t>Butler County</a:t>
            </a:r>
          </a:p>
        </p:txBody>
      </p:sp>
    </p:spTree>
    <p:extLst>
      <p:ext uri="{BB962C8B-B14F-4D97-AF65-F5344CB8AC3E}">
        <p14:creationId xmlns:p14="http://schemas.microsoft.com/office/powerpoint/2010/main" val="378159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Pasda</a:t>
            </a:r>
            <a:r>
              <a:rPr lang="en-US" dirty="0" smtClean="0"/>
              <a:t> today: data partners</a:t>
            </a:r>
            <a:endParaRPr lang="en-US" dirty="0"/>
          </a:p>
        </p:txBody>
      </p:sp>
      <p:sp>
        <p:nvSpPr>
          <p:cNvPr id="3" name="Content Placeholder 2"/>
          <p:cNvSpPr>
            <a:spLocks noGrp="1"/>
          </p:cNvSpPr>
          <p:nvPr>
            <p:ph idx="1"/>
          </p:nvPr>
        </p:nvSpPr>
        <p:spPr>
          <a:xfrm>
            <a:off x="581192" y="2180496"/>
            <a:ext cx="11029615" cy="4428851"/>
          </a:xfrm>
        </p:spPr>
        <p:txBody>
          <a:bodyPr>
            <a:normAutofit fontScale="85000" lnSpcReduction="20000"/>
          </a:bodyPr>
          <a:lstStyle/>
          <a:p>
            <a:pPr lvl="0"/>
            <a:r>
              <a:rPr lang="en-US" dirty="0"/>
              <a:t>Natural Lands Trust</a:t>
            </a:r>
          </a:p>
          <a:p>
            <a:pPr lvl="0"/>
            <a:r>
              <a:rPr lang="en-US" dirty="0"/>
              <a:t>Western PA Conservancy</a:t>
            </a:r>
          </a:p>
          <a:p>
            <a:pPr lvl="0"/>
            <a:r>
              <a:rPr lang="en-US" dirty="0"/>
              <a:t>Allegheny College</a:t>
            </a:r>
          </a:p>
          <a:p>
            <a:pPr lvl="0"/>
            <a:r>
              <a:rPr lang="en-US" dirty="0"/>
              <a:t>Alliance for Aquatic Resources Monitoring</a:t>
            </a:r>
          </a:p>
          <a:p>
            <a:pPr lvl="0"/>
            <a:r>
              <a:rPr lang="en-US" dirty="0"/>
              <a:t>Heritage Conservancy</a:t>
            </a:r>
          </a:p>
          <a:p>
            <a:pPr lvl="0"/>
            <a:r>
              <a:rPr lang="en-US" dirty="0"/>
              <a:t>Appalachian Mountain Club</a:t>
            </a:r>
          </a:p>
          <a:p>
            <a:pPr lvl="0"/>
            <a:r>
              <a:rPr lang="en-US" dirty="0"/>
              <a:t>Appalachian Trail Conference</a:t>
            </a:r>
          </a:p>
          <a:p>
            <a:pPr lvl="0"/>
            <a:r>
              <a:rPr lang="en-US" dirty="0"/>
              <a:t>Eastern PA Coalition for Abandoned Mine Reclamation</a:t>
            </a:r>
          </a:p>
          <a:p>
            <a:pPr lvl="0"/>
            <a:r>
              <a:rPr lang="en-US" dirty="0"/>
              <a:t>Keep Pennsylvania Beautiful</a:t>
            </a:r>
          </a:p>
          <a:p>
            <a:pPr lvl="0"/>
            <a:r>
              <a:rPr lang="en-US" dirty="0"/>
              <a:t>Carnegie Mellon University</a:t>
            </a:r>
          </a:p>
          <a:p>
            <a:pPr lvl="0"/>
            <a:r>
              <a:rPr lang="en-US" dirty="0"/>
              <a:t>Penn State University</a:t>
            </a:r>
          </a:p>
          <a:p>
            <a:pPr lvl="0"/>
            <a:r>
              <a:rPr lang="en-US" dirty="0"/>
              <a:t>The Conservation Fund</a:t>
            </a:r>
          </a:p>
          <a:p>
            <a:pPr lvl="0"/>
            <a:r>
              <a:rPr lang="en-US" dirty="0"/>
              <a:t>Butler County </a:t>
            </a:r>
          </a:p>
          <a:p>
            <a:pPr lvl="0"/>
            <a:r>
              <a:rPr lang="en-US" dirty="0" smtClean="0"/>
              <a:t>Natural </a:t>
            </a:r>
            <a:r>
              <a:rPr lang="en-US" dirty="0"/>
              <a:t>Heritage Inventory</a:t>
            </a:r>
          </a:p>
          <a:p>
            <a:pPr marL="0" lvl="0" indent="0">
              <a:buNone/>
            </a:pPr>
            <a:endParaRPr lang="en-US" dirty="0"/>
          </a:p>
        </p:txBody>
      </p:sp>
    </p:spTree>
    <p:extLst>
      <p:ext uri="{BB962C8B-B14F-4D97-AF65-F5344CB8AC3E}">
        <p14:creationId xmlns:p14="http://schemas.microsoft.com/office/powerpoint/2010/main" val="280154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Pasda</a:t>
            </a:r>
            <a:r>
              <a:rPr lang="en-US" dirty="0" smtClean="0"/>
              <a:t> use stats </a:t>
            </a:r>
            <a:r>
              <a:rPr lang="en-US" dirty="0" err="1" smtClean="0"/>
              <a:t>fy</a:t>
            </a:r>
            <a:r>
              <a:rPr lang="en-US" dirty="0" smtClean="0"/>
              <a:t> 2014/2015</a:t>
            </a:r>
            <a:endParaRPr lang="en-US" dirty="0"/>
          </a:p>
        </p:txBody>
      </p:sp>
      <p:sp>
        <p:nvSpPr>
          <p:cNvPr id="3" name="Content Placeholder 2"/>
          <p:cNvSpPr>
            <a:spLocks noGrp="1"/>
          </p:cNvSpPr>
          <p:nvPr>
            <p:ph idx="1"/>
          </p:nvPr>
        </p:nvSpPr>
        <p:spPr/>
        <p:txBody>
          <a:bodyPr/>
          <a:lstStyle/>
          <a:p>
            <a:pPr lvl="0"/>
            <a:r>
              <a:rPr lang="en-US" dirty="0"/>
              <a:t>PASDA Hits: 69,787, 216</a:t>
            </a:r>
          </a:p>
          <a:p>
            <a:pPr lvl="0"/>
            <a:r>
              <a:rPr lang="en-US" dirty="0"/>
              <a:t>Page Views: 27,516,842</a:t>
            </a:r>
          </a:p>
          <a:p>
            <a:pPr lvl="0"/>
            <a:r>
              <a:rPr lang="en-US" dirty="0"/>
              <a:t>PASDA Visitors in 2014/15: 1,032,957</a:t>
            </a:r>
          </a:p>
          <a:p>
            <a:pPr lvl="0"/>
            <a:r>
              <a:rPr lang="en-US" dirty="0"/>
              <a:t>Datasets Downloaded: 1,316,612</a:t>
            </a:r>
          </a:p>
          <a:p>
            <a:pPr lvl="0"/>
            <a:r>
              <a:rPr lang="en-US" dirty="0"/>
              <a:t>Total Maps Requested (Map Services Used): </a:t>
            </a:r>
            <a:r>
              <a:rPr lang="en-US" dirty="0" smtClean="0"/>
              <a:t>57,026,243</a:t>
            </a:r>
          </a:p>
          <a:p>
            <a:pPr lvl="0"/>
            <a:r>
              <a:rPr lang="en-US" dirty="0" smtClean="0"/>
              <a:t>Most used App--PA Imagery Navigator: </a:t>
            </a:r>
            <a:r>
              <a:rPr lang="en-US" dirty="0"/>
              <a:t>5,957,504</a:t>
            </a:r>
          </a:p>
          <a:p>
            <a:pPr marL="0" indent="0">
              <a:buNone/>
            </a:pPr>
            <a:endParaRPr lang="en-US" dirty="0"/>
          </a:p>
        </p:txBody>
      </p:sp>
    </p:spTree>
    <p:extLst>
      <p:ext uri="{BB962C8B-B14F-4D97-AF65-F5344CB8AC3E}">
        <p14:creationId xmlns:p14="http://schemas.microsoft.com/office/powerpoint/2010/main" val="215112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Pasda</a:t>
            </a:r>
            <a:r>
              <a:rPr lang="en-US" dirty="0" smtClean="0"/>
              <a:t> use stats </a:t>
            </a:r>
            <a:r>
              <a:rPr lang="en-US" dirty="0" err="1" smtClean="0"/>
              <a:t>fy</a:t>
            </a:r>
            <a:r>
              <a:rPr lang="en-US" dirty="0" smtClean="0"/>
              <a:t> 2014/2015 Agency spotlight</a:t>
            </a:r>
            <a:endParaRPr lang="en-US" dirty="0"/>
          </a:p>
        </p:txBody>
      </p:sp>
      <p:sp>
        <p:nvSpPr>
          <p:cNvPr id="3" name="Content Placeholder 2"/>
          <p:cNvSpPr>
            <a:spLocks noGrp="1"/>
          </p:cNvSpPr>
          <p:nvPr>
            <p:ph idx="1"/>
          </p:nvPr>
        </p:nvSpPr>
        <p:spPr>
          <a:xfrm>
            <a:off x="581192" y="2180496"/>
            <a:ext cx="11029615" cy="4124051"/>
          </a:xfrm>
        </p:spPr>
        <p:txBody>
          <a:bodyPr>
            <a:normAutofit/>
          </a:bodyPr>
          <a:lstStyle/>
          <a:p>
            <a:pPr marL="0" indent="0">
              <a:buNone/>
            </a:pPr>
            <a:r>
              <a:rPr lang="en-US" b="1" dirty="0"/>
              <a:t>PA Department of Environmental </a:t>
            </a:r>
            <a:r>
              <a:rPr lang="en-US" b="1" dirty="0" smtClean="0"/>
              <a:t>Protection</a:t>
            </a:r>
            <a:r>
              <a:rPr lang="en-US" dirty="0"/>
              <a:t> </a:t>
            </a:r>
          </a:p>
          <a:p>
            <a:pPr lvl="0"/>
            <a:r>
              <a:rPr lang="en-US" dirty="0"/>
              <a:t>Map Service Uses: 1,438,454</a:t>
            </a:r>
          </a:p>
          <a:p>
            <a:pPr lvl="0"/>
            <a:r>
              <a:rPr lang="en-US" dirty="0"/>
              <a:t>Data Sets Downloaded: </a:t>
            </a:r>
            <a:r>
              <a:rPr lang="en-US" dirty="0" smtClean="0"/>
              <a:t>13,939</a:t>
            </a:r>
            <a:endParaRPr lang="en-US" dirty="0"/>
          </a:p>
          <a:p>
            <a:r>
              <a:rPr lang="en-US" dirty="0"/>
              <a:t>Top Five Data Sets Downloaded:</a:t>
            </a:r>
          </a:p>
          <a:p>
            <a:pPr marL="666900" lvl="1" indent="-342900">
              <a:buFont typeface="+mj-lt"/>
              <a:buAutoNum type="arabicPeriod"/>
            </a:pPr>
            <a:r>
              <a:rPr lang="en-US" dirty="0"/>
              <a:t>Chapter 93 designated use</a:t>
            </a:r>
          </a:p>
          <a:p>
            <a:pPr marL="666900" lvl="1" indent="-342900">
              <a:buFont typeface="+mj-lt"/>
              <a:buAutoNum type="arabicPeriod"/>
            </a:pPr>
            <a:r>
              <a:rPr lang="en-US" dirty="0"/>
              <a:t>Chapter 93 existing use</a:t>
            </a:r>
          </a:p>
          <a:p>
            <a:pPr marL="666900" lvl="1" indent="-342900">
              <a:buFont typeface="+mj-lt"/>
              <a:buAutoNum type="arabicPeriod"/>
            </a:pPr>
            <a:r>
              <a:rPr lang="en-US" dirty="0"/>
              <a:t>Historic oil and gas wells</a:t>
            </a:r>
          </a:p>
          <a:p>
            <a:pPr marL="666900" lvl="1" indent="-342900">
              <a:buFont typeface="+mj-lt"/>
              <a:buAutoNum type="arabicPeriod"/>
            </a:pPr>
            <a:r>
              <a:rPr lang="en-US" dirty="0"/>
              <a:t>Water resources</a:t>
            </a:r>
          </a:p>
          <a:p>
            <a:pPr marL="666900" lvl="1" indent="-342900">
              <a:buFont typeface="+mj-lt"/>
              <a:buAutoNum type="arabicPeriod"/>
            </a:pPr>
            <a:r>
              <a:rPr lang="en-US" dirty="0"/>
              <a:t>Oil and gas locations</a:t>
            </a:r>
          </a:p>
          <a:p>
            <a:endParaRPr lang="en-US" dirty="0"/>
          </a:p>
        </p:txBody>
      </p:sp>
    </p:spTree>
    <p:extLst>
      <p:ext uri="{BB962C8B-B14F-4D97-AF65-F5344CB8AC3E}">
        <p14:creationId xmlns:p14="http://schemas.microsoft.com/office/powerpoint/2010/main" val="2735482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Pasda</a:t>
            </a:r>
            <a:r>
              <a:rPr lang="en-US" dirty="0" smtClean="0"/>
              <a:t> use stats </a:t>
            </a:r>
            <a:r>
              <a:rPr lang="en-US" dirty="0" err="1" smtClean="0"/>
              <a:t>fy</a:t>
            </a:r>
            <a:r>
              <a:rPr lang="en-US" dirty="0" smtClean="0"/>
              <a:t> 2014/2015 Agency spotlight</a:t>
            </a:r>
            <a:endParaRPr lang="en-US" dirty="0"/>
          </a:p>
        </p:txBody>
      </p:sp>
      <p:sp>
        <p:nvSpPr>
          <p:cNvPr id="3" name="Content Placeholder 2"/>
          <p:cNvSpPr>
            <a:spLocks noGrp="1"/>
          </p:cNvSpPr>
          <p:nvPr>
            <p:ph idx="1"/>
          </p:nvPr>
        </p:nvSpPr>
        <p:spPr>
          <a:xfrm>
            <a:off x="581192" y="2180496"/>
            <a:ext cx="11029615" cy="4196241"/>
          </a:xfrm>
        </p:spPr>
        <p:txBody>
          <a:bodyPr>
            <a:normAutofit/>
          </a:bodyPr>
          <a:lstStyle/>
          <a:p>
            <a:pPr marL="0" indent="0">
              <a:buNone/>
            </a:pPr>
            <a:r>
              <a:rPr lang="en-US" b="1" dirty="0"/>
              <a:t>PA Department of </a:t>
            </a:r>
            <a:r>
              <a:rPr lang="en-US" b="1" dirty="0" smtClean="0"/>
              <a:t>Transportation</a:t>
            </a:r>
            <a:endParaRPr lang="en-US" dirty="0"/>
          </a:p>
          <a:p>
            <a:pPr lvl="0"/>
            <a:r>
              <a:rPr lang="en-US" dirty="0"/>
              <a:t>Map Service Uses: 1,156,463</a:t>
            </a:r>
          </a:p>
          <a:p>
            <a:pPr lvl="0"/>
            <a:r>
              <a:rPr lang="en-US" dirty="0"/>
              <a:t>Data Sets Downloaded: </a:t>
            </a:r>
            <a:r>
              <a:rPr lang="en-US" dirty="0" smtClean="0"/>
              <a:t>16,557</a:t>
            </a:r>
            <a:endParaRPr lang="en-US" dirty="0"/>
          </a:p>
          <a:p>
            <a:r>
              <a:rPr lang="en-US" dirty="0"/>
              <a:t>Top Five Data Sets Downloaded</a:t>
            </a:r>
            <a:r>
              <a:rPr lang="en-US" dirty="0" smtClean="0"/>
              <a:t>:</a:t>
            </a:r>
            <a:endParaRPr lang="en-US" dirty="0"/>
          </a:p>
          <a:p>
            <a:pPr marL="666900" lvl="1" indent="-342900">
              <a:buFont typeface="+mj-lt"/>
              <a:buAutoNum type="arabicPeriod"/>
            </a:pPr>
            <a:r>
              <a:rPr lang="en-US" dirty="0"/>
              <a:t>Pa counties</a:t>
            </a:r>
          </a:p>
          <a:p>
            <a:pPr marL="666900" lvl="1" indent="-342900">
              <a:buFont typeface="+mj-lt"/>
              <a:buAutoNum type="arabicPeriod"/>
            </a:pPr>
            <a:r>
              <a:rPr lang="en-US" dirty="0"/>
              <a:t>State roads</a:t>
            </a:r>
          </a:p>
          <a:p>
            <a:pPr marL="666900" lvl="1" indent="-342900">
              <a:buFont typeface="+mj-lt"/>
              <a:buAutoNum type="arabicPeriod"/>
            </a:pPr>
            <a:r>
              <a:rPr lang="en-US" dirty="0"/>
              <a:t>Municipalities</a:t>
            </a:r>
          </a:p>
          <a:p>
            <a:pPr marL="666900" lvl="1" indent="-342900">
              <a:buFont typeface="+mj-lt"/>
              <a:buAutoNum type="arabicPeriod"/>
            </a:pPr>
            <a:r>
              <a:rPr lang="en-US" dirty="0"/>
              <a:t>Local roads</a:t>
            </a:r>
          </a:p>
          <a:p>
            <a:pPr marL="666900" lvl="1" indent="-342900">
              <a:buFont typeface="+mj-lt"/>
              <a:buAutoNum type="arabicPeriod"/>
            </a:pPr>
            <a:r>
              <a:rPr lang="en-US" dirty="0"/>
              <a:t>State boundary</a:t>
            </a:r>
          </a:p>
          <a:p>
            <a:endParaRPr lang="en-US" dirty="0"/>
          </a:p>
        </p:txBody>
      </p:sp>
    </p:spTree>
    <p:extLst>
      <p:ext uri="{BB962C8B-B14F-4D97-AF65-F5344CB8AC3E}">
        <p14:creationId xmlns:p14="http://schemas.microsoft.com/office/powerpoint/2010/main" val="167462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PSLS 2016 Presentation Overview</a:t>
            </a:r>
            <a:endParaRPr lang="en-US" dirty="0"/>
          </a:p>
        </p:txBody>
      </p:sp>
      <p:sp>
        <p:nvSpPr>
          <p:cNvPr id="3" name="Content Placeholder 2"/>
          <p:cNvSpPr>
            <a:spLocks noGrp="1"/>
          </p:cNvSpPr>
          <p:nvPr>
            <p:ph idx="1"/>
          </p:nvPr>
        </p:nvSpPr>
        <p:spPr>
          <a:xfrm>
            <a:off x="581193" y="2437170"/>
            <a:ext cx="11029615" cy="3678303"/>
          </a:xfrm>
        </p:spPr>
        <p:txBody>
          <a:bodyPr>
            <a:normAutofit/>
          </a:bodyPr>
          <a:lstStyle/>
          <a:p>
            <a:r>
              <a:rPr lang="en-US" dirty="0" smtClean="0"/>
              <a:t>Purpose</a:t>
            </a:r>
          </a:p>
          <a:p>
            <a:r>
              <a:rPr lang="en-US" dirty="0" smtClean="0"/>
              <a:t>Background</a:t>
            </a:r>
          </a:p>
          <a:p>
            <a:r>
              <a:rPr lang="en-US" dirty="0" smtClean="0"/>
              <a:t>PASDA Today</a:t>
            </a:r>
          </a:p>
          <a:p>
            <a:r>
              <a:rPr lang="en-US" dirty="0" smtClean="0"/>
              <a:t>Partners &amp; Stats</a:t>
            </a:r>
          </a:p>
          <a:p>
            <a:r>
              <a:rPr lang="en-US" dirty="0" smtClean="0"/>
              <a:t>Using PASDA</a:t>
            </a:r>
          </a:p>
          <a:p>
            <a:r>
              <a:rPr lang="en-US" dirty="0" smtClean="0"/>
              <a:t>Online Mapping</a:t>
            </a:r>
          </a:p>
          <a:p>
            <a:r>
              <a:rPr lang="en-US" dirty="0" smtClean="0"/>
              <a:t>Open data </a:t>
            </a:r>
            <a:r>
              <a:rPr lang="en-US" dirty="0" smtClean="0"/>
              <a:t>&amp; PASDA </a:t>
            </a:r>
            <a:r>
              <a:rPr lang="en-US" dirty="0" smtClean="0"/>
              <a:t>Future Initiatives</a:t>
            </a:r>
          </a:p>
        </p:txBody>
      </p:sp>
    </p:spTree>
    <p:extLst>
      <p:ext uri="{BB962C8B-B14F-4D97-AF65-F5344CB8AC3E}">
        <p14:creationId xmlns:p14="http://schemas.microsoft.com/office/powerpoint/2010/main" val="304306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Pasda</a:t>
            </a:r>
            <a:r>
              <a:rPr lang="en-US" dirty="0" smtClean="0"/>
              <a:t> use stats </a:t>
            </a:r>
            <a:r>
              <a:rPr lang="en-US" dirty="0" err="1" smtClean="0"/>
              <a:t>fy</a:t>
            </a:r>
            <a:r>
              <a:rPr lang="en-US" dirty="0" smtClean="0"/>
              <a:t> 2014/2015 Agency spotlight</a:t>
            </a:r>
            <a:endParaRPr lang="en-US" dirty="0"/>
          </a:p>
        </p:txBody>
      </p:sp>
      <p:sp>
        <p:nvSpPr>
          <p:cNvPr id="3" name="Content Placeholder 2"/>
          <p:cNvSpPr>
            <a:spLocks noGrp="1"/>
          </p:cNvSpPr>
          <p:nvPr>
            <p:ph idx="1"/>
          </p:nvPr>
        </p:nvSpPr>
        <p:spPr>
          <a:xfrm>
            <a:off x="581192" y="2180496"/>
            <a:ext cx="11029615" cy="4284472"/>
          </a:xfrm>
        </p:spPr>
        <p:txBody>
          <a:bodyPr>
            <a:normAutofit fontScale="92500" lnSpcReduction="10000"/>
          </a:bodyPr>
          <a:lstStyle/>
          <a:p>
            <a:pPr marL="0" indent="0">
              <a:buNone/>
            </a:pPr>
            <a:r>
              <a:rPr lang="en-US" b="1" dirty="0"/>
              <a:t>PA Department of Conservation and Natural </a:t>
            </a:r>
            <a:r>
              <a:rPr lang="en-US" b="1" dirty="0" smtClean="0"/>
              <a:t>Resources</a:t>
            </a:r>
            <a:r>
              <a:rPr lang="en-US" dirty="0"/>
              <a:t> </a:t>
            </a:r>
          </a:p>
          <a:p>
            <a:pPr lvl="0"/>
            <a:r>
              <a:rPr lang="en-US" dirty="0"/>
              <a:t>Map Service Uses: 305,403</a:t>
            </a:r>
          </a:p>
          <a:p>
            <a:pPr lvl="0"/>
            <a:r>
              <a:rPr lang="en-US" dirty="0"/>
              <a:t>Data Sets Downloaded: </a:t>
            </a:r>
            <a:r>
              <a:rPr lang="en-US" dirty="0" smtClean="0"/>
              <a:t>5,189</a:t>
            </a:r>
            <a:r>
              <a:rPr lang="en-US" dirty="0"/>
              <a:t> </a:t>
            </a:r>
          </a:p>
          <a:p>
            <a:r>
              <a:rPr lang="en-US" dirty="0"/>
              <a:t>Top Five Data Sets Downloaded</a:t>
            </a:r>
            <a:r>
              <a:rPr lang="en-US" dirty="0" smtClean="0"/>
              <a:t>:</a:t>
            </a:r>
            <a:r>
              <a:rPr lang="en-US" dirty="0"/>
              <a:t> </a:t>
            </a:r>
          </a:p>
          <a:p>
            <a:pPr marL="666900" lvl="1" indent="-342900">
              <a:buFont typeface="+mj-lt"/>
              <a:buAutoNum type="arabicPeriod"/>
            </a:pPr>
            <a:r>
              <a:rPr lang="en-US" dirty="0"/>
              <a:t>State parks</a:t>
            </a:r>
          </a:p>
          <a:p>
            <a:pPr marL="666900" lvl="1" indent="-342900">
              <a:buFont typeface="+mj-lt"/>
              <a:buAutoNum type="arabicPeriod"/>
            </a:pPr>
            <a:r>
              <a:rPr lang="en-US" dirty="0"/>
              <a:t>State forests</a:t>
            </a:r>
          </a:p>
          <a:p>
            <a:pPr marL="666900" lvl="1" indent="-342900">
              <a:buFont typeface="+mj-lt"/>
              <a:buAutoNum type="arabicPeriod"/>
            </a:pPr>
            <a:r>
              <a:rPr lang="en-US" dirty="0"/>
              <a:t>Explore pa trails</a:t>
            </a:r>
          </a:p>
          <a:p>
            <a:pPr marL="666900" lvl="1" indent="-342900">
              <a:buFont typeface="+mj-lt"/>
              <a:buAutoNum type="arabicPeriod"/>
            </a:pPr>
            <a:r>
              <a:rPr lang="en-US" dirty="0"/>
              <a:t>Wild and natural areas</a:t>
            </a:r>
          </a:p>
          <a:p>
            <a:pPr marL="666900" lvl="1" indent="-342900">
              <a:buFont typeface="+mj-lt"/>
              <a:buAutoNum type="arabicPeriod"/>
            </a:pPr>
            <a:r>
              <a:rPr lang="en-US" dirty="0"/>
              <a:t>Shale gas monitoring report</a:t>
            </a:r>
          </a:p>
          <a:p>
            <a:pPr marL="0" indent="0">
              <a:buNone/>
            </a:pPr>
            <a:r>
              <a:rPr lang="en-US" b="1" dirty="0"/>
              <a:t>DCNR PA MAP Program </a:t>
            </a:r>
            <a:r>
              <a:rPr lang="en-US" dirty="0"/>
              <a:t> </a:t>
            </a:r>
          </a:p>
          <a:p>
            <a:pPr lvl="0"/>
            <a:r>
              <a:rPr lang="en-US" dirty="0"/>
              <a:t>Map Service Hits: 28,310,795</a:t>
            </a:r>
          </a:p>
          <a:p>
            <a:pPr lvl="0"/>
            <a:r>
              <a:rPr lang="en-US" dirty="0"/>
              <a:t>Data Sets Downloaded: 832,044</a:t>
            </a:r>
          </a:p>
          <a:p>
            <a:endParaRPr lang="en-US" dirty="0"/>
          </a:p>
        </p:txBody>
      </p:sp>
    </p:spTree>
    <p:extLst>
      <p:ext uri="{BB962C8B-B14F-4D97-AF65-F5344CB8AC3E}">
        <p14:creationId xmlns:p14="http://schemas.microsoft.com/office/powerpoint/2010/main" val="3125880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PASDa</a:t>
            </a:r>
            <a:r>
              <a:rPr lang="en-US" dirty="0" smtClean="0"/>
              <a:t> use stats </a:t>
            </a:r>
            <a:r>
              <a:rPr lang="en-US" dirty="0" err="1" smtClean="0"/>
              <a:t>fy</a:t>
            </a:r>
            <a:r>
              <a:rPr lang="en-US" dirty="0" smtClean="0"/>
              <a:t> 2014/2015 agency spotlight</a:t>
            </a:r>
            <a:endParaRPr lang="en-US" dirty="0"/>
          </a:p>
        </p:txBody>
      </p:sp>
      <p:sp>
        <p:nvSpPr>
          <p:cNvPr id="3" name="Content Placeholder 2"/>
          <p:cNvSpPr>
            <a:spLocks noGrp="1"/>
          </p:cNvSpPr>
          <p:nvPr>
            <p:ph idx="1"/>
          </p:nvPr>
        </p:nvSpPr>
        <p:spPr>
          <a:xfrm>
            <a:off x="581192" y="2180496"/>
            <a:ext cx="11029615" cy="3899462"/>
          </a:xfrm>
        </p:spPr>
        <p:txBody>
          <a:bodyPr>
            <a:normAutofit lnSpcReduction="10000"/>
          </a:bodyPr>
          <a:lstStyle/>
          <a:p>
            <a:pPr marL="0" indent="0">
              <a:buNone/>
            </a:pPr>
            <a:r>
              <a:rPr lang="en-US" b="1" dirty="0"/>
              <a:t>PA Fish and Boat Commission</a:t>
            </a:r>
          </a:p>
          <a:p>
            <a:endParaRPr lang="en-US" dirty="0"/>
          </a:p>
          <a:p>
            <a:pPr lvl="0"/>
            <a:r>
              <a:rPr lang="en-US" dirty="0"/>
              <a:t>Map Service Hits: 1,048,086</a:t>
            </a:r>
          </a:p>
          <a:p>
            <a:pPr lvl="0"/>
            <a:r>
              <a:rPr lang="en-US" dirty="0"/>
              <a:t>Data Sets Downloaded: </a:t>
            </a:r>
            <a:r>
              <a:rPr lang="en-US" dirty="0" smtClean="0"/>
              <a:t>3,733</a:t>
            </a:r>
            <a:endParaRPr lang="en-US" dirty="0"/>
          </a:p>
          <a:p>
            <a:r>
              <a:rPr lang="en-US" dirty="0"/>
              <a:t>Top Five Data Sets Downloaded:</a:t>
            </a:r>
          </a:p>
          <a:p>
            <a:pPr marL="666900" lvl="1" indent="-342900">
              <a:buFont typeface="+mj-lt"/>
              <a:buAutoNum type="arabicPeriod"/>
            </a:pPr>
            <a:r>
              <a:rPr lang="en-US" dirty="0"/>
              <a:t>Fishing hot spots</a:t>
            </a:r>
          </a:p>
          <a:p>
            <a:pPr marL="666900" lvl="1" indent="-342900">
              <a:buFont typeface="+mj-lt"/>
              <a:buAutoNum type="arabicPeriod"/>
            </a:pPr>
            <a:r>
              <a:rPr lang="en-US" dirty="0"/>
              <a:t>Wilderness trout streams</a:t>
            </a:r>
          </a:p>
          <a:p>
            <a:pPr marL="666900" lvl="1" indent="-342900">
              <a:buFont typeface="+mj-lt"/>
              <a:buAutoNum type="arabicPeriod"/>
            </a:pPr>
            <a:r>
              <a:rPr lang="en-US" dirty="0"/>
              <a:t>Trout natural reproduction</a:t>
            </a:r>
          </a:p>
          <a:p>
            <a:pPr marL="666900" lvl="1" indent="-342900">
              <a:buFont typeface="+mj-lt"/>
              <a:buAutoNum type="arabicPeriod"/>
            </a:pPr>
            <a:r>
              <a:rPr lang="en-US" dirty="0"/>
              <a:t>Trout stocked streams</a:t>
            </a:r>
          </a:p>
          <a:p>
            <a:pPr marL="666900" lvl="1" indent="-342900">
              <a:buFont typeface="+mj-lt"/>
              <a:buAutoNum type="arabicPeriod"/>
            </a:pPr>
            <a:r>
              <a:rPr lang="en-US" dirty="0"/>
              <a:t>Water trails</a:t>
            </a:r>
          </a:p>
          <a:p>
            <a:endParaRPr lang="en-US" dirty="0"/>
          </a:p>
        </p:txBody>
      </p:sp>
    </p:spTree>
    <p:extLst>
      <p:ext uri="{BB962C8B-B14F-4D97-AF65-F5344CB8AC3E}">
        <p14:creationId xmlns:p14="http://schemas.microsoft.com/office/powerpoint/2010/main" val="385728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Data</a:t>
            </a:r>
            <a:endParaRPr lang="en-GB"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2965360" y="1969169"/>
            <a:ext cx="6020648" cy="4525963"/>
          </a:xfrm>
          <a:prstGeom prst="rect">
            <a:avLst/>
          </a:prstGeom>
          <a:noFill/>
          <a:ln w="9525">
            <a:noFill/>
            <a:miter lim="800000"/>
            <a:headEnd/>
            <a:tailEnd/>
          </a:ln>
        </p:spPr>
      </p:pic>
    </p:spTree>
    <p:extLst>
      <p:ext uri="{BB962C8B-B14F-4D97-AF65-F5344CB8AC3E}">
        <p14:creationId xmlns:p14="http://schemas.microsoft.com/office/powerpoint/2010/main" val="2015552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Data</a:t>
            </a:r>
            <a:endParaRPr lang="en-GB"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3864065" y="1872917"/>
            <a:ext cx="4463869" cy="4525963"/>
          </a:xfrm>
          <a:prstGeom prst="rect">
            <a:avLst/>
          </a:prstGeom>
          <a:noFill/>
          <a:ln w="9525">
            <a:noFill/>
            <a:miter lim="800000"/>
            <a:headEnd/>
            <a:tailEnd/>
          </a:ln>
        </p:spPr>
      </p:pic>
    </p:spTree>
    <p:extLst>
      <p:ext uri="{BB962C8B-B14F-4D97-AF65-F5344CB8AC3E}">
        <p14:creationId xmlns:p14="http://schemas.microsoft.com/office/powerpoint/2010/main" val="1213035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Data</a:t>
            </a:r>
            <a:endParaRPr lang="en-GB" dirty="0"/>
          </a:p>
        </p:txBody>
      </p:sp>
      <p:pic>
        <p:nvPicPr>
          <p:cNvPr id="9218" name="Picture 2"/>
          <p:cNvPicPr>
            <a:picLocks noGrp="1" noChangeAspect="1" noChangeArrowheads="1"/>
          </p:cNvPicPr>
          <p:nvPr>
            <p:ph idx="1"/>
          </p:nvPr>
        </p:nvPicPr>
        <p:blipFill>
          <a:blip r:embed="rId3" cstate="print"/>
          <a:srcRect/>
          <a:stretch>
            <a:fillRect/>
          </a:stretch>
        </p:blipFill>
        <p:spPr bwMode="auto">
          <a:xfrm>
            <a:off x="3446330" y="1961148"/>
            <a:ext cx="5122876" cy="4525963"/>
          </a:xfrm>
          <a:prstGeom prst="rect">
            <a:avLst/>
          </a:prstGeom>
          <a:noFill/>
          <a:ln w="9525">
            <a:noFill/>
            <a:miter lim="800000"/>
            <a:headEnd/>
            <a:tailEnd/>
          </a:ln>
        </p:spPr>
      </p:pic>
    </p:spTree>
    <p:extLst>
      <p:ext uri="{BB962C8B-B14F-4D97-AF65-F5344CB8AC3E}">
        <p14:creationId xmlns:p14="http://schemas.microsoft.com/office/powerpoint/2010/main" val="1364145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Services</a:t>
            </a:r>
            <a:endParaRPr lang="en-GB" dirty="0"/>
          </a:p>
        </p:txBody>
      </p:sp>
      <p:sp>
        <p:nvSpPr>
          <p:cNvPr id="3" name="Content Placeholder 2"/>
          <p:cNvSpPr>
            <a:spLocks noGrp="1"/>
          </p:cNvSpPr>
          <p:nvPr>
            <p:ph idx="1"/>
          </p:nvPr>
        </p:nvSpPr>
        <p:spPr/>
        <p:txBody>
          <a:bodyPr/>
          <a:lstStyle/>
          <a:p>
            <a:r>
              <a:rPr lang="en-GB" dirty="0" smtClean="0"/>
              <a:t>You can consume data without downloading it via a map service. </a:t>
            </a:r>
            <a:endParaRPr lang="en-GB" dirty="0"/>
          </a:p>
        </p:txBody>
      </p:sp>
    </p:spTree>
    <p:extLst>
      <p:ext uri="{BB962C8B-B14F-4D97-AF65-F5344CB8AC3E}">
        <p14:creationId xmlns:p14="http://schemas.microsoft.com/office/powerpoint/2010/main" val="612475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Previewer</a:t>
            </a:r>
            <a:endParaRPr lang="en-GB" dirty="0"/>
          </a:p>
        </p:txBody>
      </p:sp>
      <p:sp>
        <p:nvSpPr>
          <p:cNvPr id="3" name="Content Placeholder 2"/>
          <p:cNvSpPr>
            <a:spLocks noGrp="1"/>
          </p:cNvSpPr>
          <p:nvPr>
            <p:ph idx="1"/>
          </p:nvPr>
        </p:nvSpPr>
        <p:spPr/>
        <p:txBody>
          <a:bodyPr/>
          <a:lstStyle/>
          <a:p>
            <a:r>
              <a:rPr lang="en-GB" dirty="0" smtClean="0"/>
              <a:t>You can preview almost any data set on PASDA using the Data Previewer. </a:t>
            </a:r>
            <a:endParaRPr lang="en-GB" dirty="0"/>
          </a:p>
        </p:txBody>
      </p:sp>
    </p:spTree>
    <p:extLst>
      <p:ext uri="{BB962C8B-B14F-4D97-AF65-F5344CB8AC3E}">
        <p14:creationId xmlns:p14="http://schemas.microsoft.com/office/powerpoint/2010/main" val="3444466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Integration</a:t>
            </a:r>
            <a:endParaRPr lang="en-GB" dirty="0"/>
          </a:p>
        </p:txBody>
      </p:sp>
      <p:sp>
        <p:nvSpPr>
          <p:cNvPr id="3" name="Content Placeholder 2"/>
          <p:cNvSpPr>
            <a:spLocks noGrp="1"/>
          </p:cNvSpPr>
          <p:nvPr>
            <p:ph idx="1"/>
          </p:nvPr>
        </p:nvSpPr>
        <p:spPr/>
        <p:txBody>
          <a:bodyPr/>
          <a:lstStyle/>
          <a:p>
            <a:r>
              <a:rPr lang="en-GB" dirty="0" smtClean="0"/>
              <a:t>KMLs</a:t>
            </a:r>
            <a:endParaRPr lang="en-GB" dirty="0"/>
          </a:p>
        </p:txBody>
      </p:sp>
    </p:spTree>
    <p:extLst>
      <p:ext uri="{BB962C8B-B14F-4D97-AF65-F5344CB8AC3E}">
        <p14:creationId xmlns:p14="http://schemas.microsoft.com/office/powerpoint/2010/main" val="1188551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PASDA Online Mapping</a:t>
            </a:r>
            <a:endParaRPr lang="en-GB"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5867401" y="2133600"/>
            <a:ext cx="2076191" cy="2619048"/>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3352800" y="2133601"/>
            <a:ext cx="2076450" cy="2619375"/>
          </a:xfrm>
          <a:prstGeom prst="rect">
            <a:avLst/>
          </a:prstGeom>
          <a:noFill/>
          <a:ln w="9525">
            <a:noFill/>
            <a:miter lim="800000"/>
            <a:headEnd/>
            <a:tailEnd/>
          </a:ln>
        </p:spPr>
      </p:pic>
    </p:spTree>
    <p:extLst>
      <p:ext uri="{BB962C8B-B14F-4D97-AF65-F5344CB8AC3E}">
        <p14:creationId xmlns:p14="http://schemas.microsoft.com/office/powerpoint/2010/main" val="1056182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Imagery Navigator</a:t>
            </a:r>
            <a:endParaRPr lang="en-GB" dirty="0"/>
          </a:p>
        </p:txBody>
      </p:sp>
      <p:sp>
        <p:nvSpPr>
          <p:cNvPr id="3" name="Content Placeholder 2"/>
          <p:cNvSpPr>
            <a:spLocks noGrp="1"/>
          </p:cNvSpPr>
          <p:nvPr>
            <p:ph idx="1"/>
          </p:nvPr>
        </p:nvSpPr>
        <p:spPr/>
        <p:txBody>
          <a:bodyPr/>
          <a:lstStyle/>
          <a:p>
            <a:r>
              <a:rPr lang="en-US" dirty="0" smtClean="0"/>
              <a:t>The PA Imagery Navigator was created to provide easy access to the thousands of imagery, elevation, and </a:t>
            </a:r>
            <a:r>
              <a:rPr lang="en-US" dirty="0" err="1" smtClean="0"/>
              <a:t>lidar</a:t>
            </a:r>
            <a:r>
              <a:rPr lang="en-US" dirty="0" smtClean="0"/>
              <a:t> data sets available through PASDA. </a:t>
            </a:r>
            <a:endParaRPr lang="en-GB" dirty="0"/>
          </a:p>
        </p:txBody>
      </p:sp>
    </p:spTree>
    <p:extLst>
      <p:ext uri="{BB962C8B-B14F-4D97-AF65-F5344CB8AC3E}">
        <p14:creationId xmlns:p14="http://schemas.microsoft.com/office/powerpoint/2010/main" val="148167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a:t>How many of you have used PASDA before?</a:t>
            </a:r>
          </a:p>
          <a:p>
            <a:pPr>
              <a:buNone/>
            </a:pPr>
            <a:endParaRPr lang="en-US" dirty="0"/>
          </a:p>
          <a:p>
            <a:r>
              <a:rPr lang="en-US" dirty="0"/>
              <a:t>What do you use it for?</a:t>
            </a:r>
          </a:p>
          <a:p>
            <a:pPr>
              <a:buNone/>
            </a:pPr>
            <a:endParaRPr lang="en-US" dirty="0"/>
          </a:p>
          <a:p>
            <a:r>
              <a:rPr lang="en-US" dirty="0"/>
              <a:t>What data do you use most often?</a:t>
            </a:r>
          </a:p>
          <a:p>
            <a:pPr marL="0" indent="0">
              <a:buNone/>
            </a:pPr>
            <a:endParaRPr lang="en-US" dirty="0"/>
          </a:p>
        </p:txBody>
      </p:sp>
    </p:spTree>
    <p:extLst>
      <p:ext uri="{BB962C8B-B14F-4D97-AF65-F5344CB8AC3E}">
        <p14:creationId xmlns:p14="http://schemas.microsoft.com/office/powerpoint/2010/main" val="648974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 Imagery Navigator</a:t>
            </a:r>
            <a:endParaRPr lang="en-GB"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103402" y="1993233"/>
            <a:ext cx="5985195" cy="4525963"/>
          </a:xfrm>
          <a:prstGeom prst="rect">
            <a:avLst/>
          </a:prstGeom>
          <a:noFill/>
          <a:ln w="9525">
            <a:noFill/>
            <a:miter lim="800000"/>
            <a:headEnd/>
            <a:tailEnd/>
          </a:ln>
        </p:spPr>
      </p:pic>
    </p:spTree>
    <p:extLst>
      <p:ext uri="{BB962C8B-B14F-4D97-AF65-F5344CB8AC3E}">
        <p14:creationId xmlns:p14="http://schemas.microsoft.com/office/powerpoint/2010/main" val="3850872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Atlas</a:t>
            </a:r>
            <a:endParaRPr lang="en-GB" dirty="0"/>
          </a:p>
        </p:txBody>
      </p:sp>
      <p:sp>
        <p:nvSpPr>
          <p:cNvPr id="3" name="Content Placeholder 2"/>
          <p:cNvSpPr>
            <a:spLocks noGrp="1"/>
          </p:cNvSpPr>
          <p:nvPr>
            <p:ph idx="1"/>
          </p:nvPr>
        </p:nvSpPr>
        <p:spPr/>
        <p:txBody>
          <a:bodyPr/>
          <a:lstStyle/>
          <a:p>
            <a:r>
              <a:rPr lang="en-US" dirty="0" smtClean="0"/>
              <a:t>The PA Atlas was created so users could easily visualize dozens of data sets available through PASDA without having to download each data set. </a:t>
            </a:r>
            <a:endParaRPr lang="en-GB" dirty="0"/>
          </a:p>
        </p:txBody>
      </p:sp>
    </p:spTree>
    <p:extLst>
      <p:ext uri="{BB962C8B-B14F-4D97-AF65-F5344CB8AC3E}">
        <p14:creationId xmlns:p14="http://schemas.microsoft.com/office/powerpoint/2010/main" val="2846628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 Atlas</a:t>
            </a:r>
            <a:endParaRPr lang="en-GB"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2549123" y="1905001"/>
            <a:ext cx="7093754" cy="4525963"/>
          </a:xfrm>
          <a:prstGeom prst="rect">
            <a:avLst/>
          </a:prstGeom>
          <a:noFill/>
          <a:ln w="9525">
            <a:noFill/>
            <a:miter lim="800000"/>
            <a:headEnd/>
            <a:tailEnd/>
          </a:ln>
        </p:spPr>
      </p:pic>
    </p:spTree>
    <p:extLst>
      <p:ext uri="{BB962C8B-B14F-4D97-AF65-F5344CB8AC3E}">
        <p14:creationId xmlns:p14="http://schemas.microsoft.com/office/powerpoint/2010/main" val="96226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 Atlas</a:t>
            </a:r>
            <a:endParaRPr lang="en-GB"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3054841" y="1969170"/>
            <a:ext cx="5953982" cy="4525963"/>
          </a:xfrm>
          <a:prstGeom prst="rect">
            <a:avLst/>
          </a:prstGeom>
          <a:noFill/>
          <a:ln w="9525">
            <a:noFill/>
            <a:miter lim="800000"/>
            <a:headEnd/>
            <a:tailEnd/>
          </a:ln>
        </p:spPr>
      </p:pic>
    </p:spTree>
    <p:extLst>
      <p:ext uri="{BB962C8B-B14F-4D97-AF65-F5344CB8AC3E}">
        <p14:creationId xmlns:p14="http://schemas.microsoft.com/office/powerpoint/2010/main" val="3914488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Mine Map Atlas</a:t>
            </a:r>
            <a:endParaRPr lang="en-GB" dirty="0"/>
          </a:p>
        </p:txBody>
      </p:sp>
      <p:pic>
        <p:nvPicPr>
          <p:cNvPr id="6146" name="Picture 2"/>
          <p:cNvPicPr>
            <a:picLocks noGrp="1" noChangeAspect="1" noChangeArrowheads="1"/>
          </p:cNvPicPr>
          <p:nvPr>
            <p:ph idx="1"/>
          </p:nvPr>
        </p:nvPicPr>
        <p:blipFill>
          <a:blip r:embed="rId3" cstate="print"/>
          <a:stretch>
            <a:fillRect/>
          </a:stretch>
        </p:blipFill>
        <p:spPr bwMode="auto">
          <a:xfrm>
            <a:off x="3114423" y="2025317"/>
            <a:ext cx="5690438" cy="4525963"/>
          </a:xfrm>
          <a:prstGeom prst="rect">
            <a:avLst/>
          </a:prstGeom>
          <a:ln>
            <a:noFill/>
          </a:ln>
          <a:effectLst>
            <a:softEdge rad="112500"/>
          </a:effectLst>
        </p:spPr>
      </p:pic>
    </p:spTree>
    <p:extLst>
      <p:ext uri="{BB962C8B-B14F-4D97-AF65-F5344CB8AC3E}">
        <p14:creationId xmlns:p14="http://schemas.microsoft.com/office/powerpoint/2010/main" val="1593101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Mine Map Atlas</a:t>
            </a:r>
            <a:endParaRPr lang="en-GB" dirty="0"/>
          </a:p>
        </p:txBody>
      </p:sp>
      <p:sp>
        <p:nvSpPr>
          <p:cNvPr id="3" name="Content Placeholder 2"/>
          <p:cNvSpPr>
            <a:spLocks noGrp="1"/>
          </p:cNvSpPr>
          <p:nvPr>
            <p:ph idx="1"/>
          </p:nvPr>
        </p:nvSpPr>
        <p:spPr/>
        <p:txBody>
          <a:bodyPr>
            <a:normAutofit/>
          </a:bodyPr>
          <a:lstStyle/>
          <a:p>
            <a:r>
              <a:rPr lang="en-US" dirty="0" smtClean="0"/>
              <a:t>The Pennsylvania Mine Map Atlas is a new initiative of the Pennsylvania Department of Environmental Protection (DEP) and Penn State’s Pennsylvania Spatial Data Access Program (PASDA). This Web-based mapping application and downloadable data allow residents and stakeholders to see detailed underground mine maps that were once only available in hard copies. It not only allows homeowners to view previously unavailable mine maps, but also allows them to see their home’s proximity to the nearest underground mine.</a:t>
            </a:r>
            <a:br>
              <a:rPr lang="en-US" dirty="0" smtClean="0"/>
            </a:br>
            <a:r>
              <a:rPr lang="en-US" dirty="0" smtClean="0"/>
              <a:t/>
            </a:r>
            <a:br>
              <a:rPr lang="en-US" dirty="0" smtClean="0"/>
            </a:br>
            <a:endParaRPr lang="en-GB" dirty="0"/>
          </a:p>
        </p:txBody>
      </p:sp>
    </p:spTree>
    <p:extLst>
      <p:ext uri="{BB962C8B-B14F-4D97-AF65-F5344CB8AC3E}">
        <p14:creationId xmlns:p14="http://schemas.microsoft.com/office/powerpoint/2010/main" val="3171757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Mine Map Atlas</a:t>
            </a:r>
            <a:endParaRPr lang="en-GB" dirty="0"/>
          </a:p>
        </p:txBody>
      </p:sp>
      <p:sp>
        <p:nvSpPr>
          <p:cNvPr id="3" name="Content Placeholder 2"/>
          <p:cNvSpPr>
            <a:spLocks noGrp="1"/>
          </p:cNvSpPr>
          <p:nvPr>
            <p:ph idx="1"/>
          </p:nvPr>
        </p:nvSpPr>
        <p:spPr/>
        <p:txBody>
          <a:bodyPr>
            <a:normAutofit/>
          </a:bodyPr>
          <a:lstStyle/>
          <a:p>
            <a:r>
              <a:rPr lang="en-US" dirty="0" smtClean="0"/>
              <a:t>The impetus for the project began almost 10 years ago when the DEP approached PASDA about the possibility of providing public access to their underground mine maps. This was, in part, a result of the </a:t>
            </a:r>
            <a:r>
              <a:rPr lang="en-US" dirty="0" err="1" smtClean="0"/>
              <a:t>Quecreek</a:t>
            </a:r>
            <a:r>
              <a:rPr lang="en-US" dirty="0" smtClean="0"/>
              <a:t> Mine Rescue that occurred in Somerset County.</a:t>
            </a:r>
            <a:br>
              <a:rPr lang="en-US" dirty="0" smtClean="0"/>
            </a:br>
            <a:r>
              <a:rPr lang="en-US" dirty="0" smtClean="0"/>
              <a:t/>
            </a:r>
            <a:br>
              <a:rPr lang="en-US" dirty="0" smtClean="0"/>
            </a:br>
            <a:r>
              <a:rPr lang="en-US" dirty="0" smtClean="0"/>
              <a:t>On July 24, 2002, 18 miners accidentally tunneled into an adjacent abandoned mine and nine of them became trapped by the millions of gallons of water that proceeded to rush in. After 78 hours of desperate escape attempts and hopeless notes scrawled for loved ones, the miners were finally found and pulled to safety.</a:t>
            </a:r>
            <a:br>
              <a:rPr lang="en-US" dirty="0" smtClean="0"/>
            </a:br>
            <a:r>
              <a:rPr lang="en-US" dirty="0" smtClean="0"/>
              <a:t/>
            </a:r>
            <a:br>
              <a:rPr lang="en-US" dirty="0" smtClean="0"/>
            </a:br>
            <a:r>
              <a:rPr lang="en-US" dirty="0" smtClean="0"/>
              <a:t>The accident led to a strong push at the DEP to provide access to the underground mine maps, which were primarily in paper. By September 2012, the DEP had scanned thousands of these maps into digital form and were ready to provide them to PASDA. </a:t>
            </a:r>
            <a:endParaRPr lang="en-GB" dirty="0"/>
          </a:p>
        </p:txBody>
      </p:sp>
    </p:spTree>
    <p:extLst>
      <p:ext uri="{BB962C8B-B14F-4D97-AF65-F5344CB8AC3E}">
        <p14:creationId xmlns:p14="http://schemas.microsoft.com/office/powerpoint/2010/main" val="3866962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 Map Data</a:t>
            </a:r>
            <a:endParaRPr lang="en-GB" dirty="0"/>
          </a:p>
        </p:txBody>
      </p:sp>
      <p:sp>
        <p:nvSpPr>
          <p:cNvPr id="3" name="Content Placeholder 2"/>
          <p:cNvSpPr>
            <a:spLocks noGrp="1"/>
          </p:cNvSpPr>
          <p:nvPr>
            <p:ph idx="1"/>
          </p:nvPr>
        </p:nvSpPr>
        <p:spPr/>
        <p:txBody>
          <a:bodyPr/>
          <a:lstStyle/>
          <a:p>
            <a:r>
              <a:rPr lang="en-US" dirty="0" smtClean="0"/>
              <a:t>By May 2013 the California, Pa., office of the DEP provided PASDA with the first 15,000 digital maps, and PASDA began providing public access to downloadable versions of the maps. </a:t>
            </a:r>
          </a:p>
          <a:p>
            <a:r>
              <a:rPr lang="en-US" dirty="0" smtClean="0"/>
              <a:t>This project, which is ongoing, will eventually provide access to approximately 100,000 underground mine maps.</a:t>
            </a:r>
            <a:endParaRPr lang="en-GB" dirty="0"/>
          </a:p>
        </p:txBody>
      </p:sp>
    </p:spTree>
    <p:extLst>
      <p:ext uri="{BB962C8B-B14F-4D97-AF65-F5344CB8AC3E}">
        <p14:creationId xmlns:p14="http://schemas.microsoft.com/office/powerpoint/2010/main" val="2674549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a:t>
            </a:r>
            <a:endParaRPr lang="en-GB" dirty="0"/>
          </a:p>
        </p:txBody>
      </p:sp>
      <p:sp>
        <p:nvSpPr>
          <p:cNvPr id="3" name="Content Placeholder 2"/>
          <p:cNvSpPr>
            <a:spLocks noGrp="1"/>
          </p:cNvSpPr>
          <p:nvPr>
            <p:ph idx="1"/>
          </p:nvPr>
        </p:nvSpPr>
        <p:spPr/>
        <p:txBody>
          <a:bodyPr/>
          <a:lstStyle/>
          <a:p>
            <a:r>
              <a:rPr lang="en-US" dirty="0" smtClean="0"/>
              <a:t>The  Pennsylvania Mine Map Atlas — launched May 6 2013 — includes features such as address search, latitude and longitude search, measurement tools and a transparency setting that allows viewers to see mine maps on top of aerial photos, road maps, topographic maps or terrain maps.</a:t>
            </a:r>
            <a:br>
              <a:rPr lang="en-US" dirty="0" smtClean="0"/>
            </a:br>
            <a:endParaRPr lang="en-GB" dirty="0"/>
          </a:p>
        </p:txBody>
      </p:sp>
    </p:spTree>
    <p:extLst>
      <p:ext uri="{BB962C8B-B14F-4D97-AF65-F5344CB8AC3E}">
        <p14:creationId xmlns:p14="http://schemas.microsoft.com/office/powerpoint/2010/main" val="2371266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PHUMMIS Integration</a:t>
            </a:r>
            <a:endParaRPr lang="en-GB" dirty="0"/>
          </a:p>
        </p:txBody>
      </p:sp>
      <p:sp>
        <p:nvSpPr>
          <p:cNvPr id="3" name="Content Placeholder 2"/>
          <p:cNvSpPr>
            <a:spLocks noGrp="1"/>
          </p:cNvSpPr>
          <p:nvPr>
            <p:ph idx="1"/>
          </p:nvPr>
        </p:nvSpPr>
        <p:spPr/>
        <p:txBody>
          <a:bodyPr>
            <a:normAutofit/>
          </a:bodyPr>
          <a:lstStyle/>
          <a:p>
            <a:r>
              <a:rPr lang="en-US" dirty="0" smtClean="0"/>
              <a:t>In addition, the PA Mine Map Atlas has been integrated into the Pennsylvania Historic Underground Mine Map Information System—PHUMMIS at the PA Department of Environmental Protection. </a:t>
            </a:r>
          </a:p>
          <a:p>
            <a:r>
              <a:rPr lang="en-US" dirty="0" smtClean="0"/>
              <a:t>This database contains information relevant to past and present underground mining within the Commonwealth of Pennsylvania, including, but not limited to, maps, indices, locations of mines, and other pertinent data contained in various collections held or obtained by the Pennsylvania Department of Environmental Protection’s (Department) Office of Active and Abandoned Mine Operations.</a:t>
            </a:r>
            <a:endParaRPr lang="en-GB" dirty="0"/>
          </a:p>
        </p:txBody>
      </p:sp>
    </p:spTree>
    <p:extLst>
      <p:ext uri="{BB962C8B-B14F-4D97-AF65-F5344CB8AC3E}">
        <p14:creationId xmlns:p14="http://schemas.microsoft.com/office/powerpoint/2010/main" val="308318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a:t>
            </a:r>
            <a:r>
              <a:rPr lang="en-US" dirty="0" err="1" smtClean="0"/>
              <a:t>pasda</a:t>
            </a:r>
            <a:endParaRPr lang="en-US" dirty="0"/>
          </a:p>
        </p:txBody>
      </p:sp>
      <p:sp>
        <p:nvSpPr>
          <p:cNvPr id="3" name="Content Placeholder 2"/>
          <p:cNvSpPr>
            <a:spLocks noGrp="1"/>
          </p:cNvSpPr>
          <p:nvPr>
            <p:ph idx="1"/>
          </p:nvPr>
        </p:nvSpPr>
        <p:spPr/>
        <p:txBody>
          <a:bodyPr/>
          <a:lstStyle/>
          <a:p>
            <a:r>
              <a:rPr lang="en-GB" dirty="0"/>
              <a:t>The purpose of PASDA is to serve as a comprehensive geospatial data clearinghouse by providing free access to geospatial data and information by, for, and about the Commonwealth of Pennsylvania.</a:t>
            </a:r>
          </a:p>
          <a:p>
            <a:pPr lvl="0"/>
            <a:r>
              <a:rPr lang="en-GB" dirty="0"/>
              <a:t>The data made available through PASDA is provided by our data partners to encourage the widespread sharing of geospatial data, eliminate the creation of redundant data sets, and to further build an </a:t>
            </a:r>
            <a:r>
              <a:rPr lang="en-GB" dirty="0" smtClean="0"/>
              <a:t>open data portal to </a:t>
            </a:r>
            <a:r>
              <a:rPr lang="en-GB" dirty="0"/>
              <a:t>available data relevant to the Commonwealth. </a:t>
            </a:r>
          </a:p>
          <a:p>
            <a:endParaRPr lang="en-US" dirty="0"/>
          </a:p>
        </p:txBody>
      </p:sp>
    </p:spTree>
    <p:extLst>
      <p:ext uri="{BB962C8B-B14F-4D97-AF65-F5344CB8AC3E}">
        <p14:creationId xmlns:p14="http://schemas.microsoft.com/office/powerpoint/2010/main" val="1219880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 Mine Map Atlas</a:t>
            </a:r>
            <a:endParaRPr lang="en-GB"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2618247" y="2121569"/>
            <a:ext cx="6730919" cy="4525963"/>
          </a:xfrm>
          <a:prstGeom prst="rect">
            <a:avLst/>
          </a:prstGeom>
          <a:noFill/>
          <a:ln w="9525">
            <a:noFill/>
            <a:miter lim="800000"/>
            <a:headEnd/>
            <a:tailEnd/>
          </a:ln>
        </p:spPr>
      </p:pic>
    </p:spTree>
    <p:extLst>
      <p:ext uri="{BB962C8B-B14F-4D97-AF65-F5344CB8AC3E}">
        <p14:creationId xmlns:p14="http://schemas.microsoft.com/office/powerpoint/2010/main" val="3647380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Data</a:t>
            </a:r>
            <a:endParaRPr lang="en-US" dirty="0"/>
          </a:p>
        </p:txBody>
      </p:sp>
      <p:sp>
        <p:nvSpPr>
          <p:cNvPr id="3" name="Content Placeholder 2"/>
          <p:cNvSpPr>
            <a:spLocks noGrp="1"/>
          </p:cNvSpPr>
          <p:nvPr>
            <p:ph sz="quarter" idx="1"/>
          </p:nvPr>
        </p:nvSpPr>
        <p:spPr>
          <a:xfrm>
            <a:off x="581192" y="2037346"/>
            <a:ext cx="9629608" cy="4119613"/>
          </a:xfrm>
        </p:spPr>
        <p:txBody>
          <a:bodyPr/>
          <a:lstStyle/>
          <a:p>
            <a:r>
              <a:rPr lang="en-US" dirty="0" smtClean="0"/>
              <a:t>Open data is a term that is becoming more popular.</a:t>
            </a:r>
          </a:p>
          <a:p>
            <a:r>
              <a:rPr lang="en-US" dirty="0" smtClean="0"/>
              <a:t>As part of the PASDA benchmarking activity, we decided to look at open data sites. </a:t>
            </a:r>
          </a:p>
          <a:p>
            <a:r>
              <a:rPr lang="en-US" dirty="0" smtClean="0"/>
              <a:t>It’s a trendy term, with a social media vibe but what exactly does it mean?</a:t>
            </a:r>
          </a:p>
          <a:p>
            <a:r>
              <a:rPr lang="en-US" dirty="0" smtClean="0"/>
              <a:t>No one could really answer our question completely so we decided to research this trendy new phenomenon. </a:t>
            </a:r>
            <a:endParaRPr lang="en-US" dirty="0"/>
          </a:p>
        </p:txBody>
      </p:sp>
    </p:spTree>
    <p:extLst>
      <p:ext uri="{BB962C8B-B14F-4D97-AF65-F5344CB8AC3E}">
        <p14:creationId xmlns:p14="http://schemas.microsoft.com/office/powerpoint/2010/main" val="1973065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Data</a:t>
            </a:r>
            <a:endParaRPr lang="en-US" dirty="0"/>
          </a:p>
        </p:txBody>
      </p:sp>
      <p:sp>
        <p:nvSpPr>
          <p:cNvPr id="3" name="Content Placeholder 2"/>
          <p:cNvSpPr>
            <a:spLocks noGrp="1"/>
          </p:cNvSpPr>
          <p:nvPr>
            <p:ph sz="quarter" idx="1"/>
          </p:nvPr>
        </p:nvSpPr>
        <p:spPr>
          <a:xfrm>
            <a:off x="581192" y="2125580"/>
            <a:ext cx="11029615" cy="3733220"/>
          </a:xfrm>
        </p:spPr>
        <p:txBody>
          <a:bodyPr>
            <a:normAutofit/>
          </a:bodyPr>
          <a:lstStyle/>
          <a:p>
            <a:r>
              <a:rPr lang="en-US" dirty="0" smtClean="0"/>
              <a:t>We found that there is no single definition for open data.</a:t>
            </a:r>
          </a:p>
          <a:p>
            <a:r>
              <a:rPr lang="en-US" dirty="0" smtClean="0"/>
              <a:t>Sometimes </a:t>
            </a:r>
            <a:r>
              <a:rPr lang="en-US" i="1" dirty="0" smtClean="0"/>
              <a:t>open data </a:t>
            </a:r>
            <a:r>
              <a:rPr lang="en-US" dirty="0" smtClean="0"/>
              <a:t>is:</a:t>
            </a:r>
          </a:p>
          <a:p>
            <a:pPr lvl="1"/>
            <a:r>
              <a:rPr lang="en-US" dirty="0" smtClean="0"/>
              <a:t> data in “open formats” meaning not software specific formats. </a:t>
            </a:r>
          </a:p>
          <a:p>
            <a:pPr lvl="1"/>
            <a:r>
              <a:rPr lang="en-US" dirty="0" smtClean="0"/>
              <a:t>code that created an application, model, or  data is open for other uses who can download and alter the code.</a:t>
            </a:r>
          </a:p>
          <a:p>
            <a:pPr lvl="1"/>
            <a:r>
              <a:rPr lang="en-US" dirty="0" smtClean="0"/>
              <a:t>data that can be edited or added to through </a:t>
            </a:r>
            <a:r>
              <a:rPr lang="en-US" dirty="0" err="1" smtClean="0"/>
              <a:t>crowdsourcing</a:t>
            </a:r>
            <a:r>
              <a:rPr lang="en-US" dirty="0" smtClean="0"/>
              <a:t>—like adding to a data set of fire hydrants by sending in the coordinates of your local hydrant. </a:t>
            </a:r>
          </a:p>
          <a:p>
            <a:pPr lvl="1"/>
            <a:r>
              <a:rPr lang="en-US" dirty="0" smtClean="0"/>
              <a:t>is just cool to say but it actually is just a new term for something that already exists. </a:t>
            </a:r>
          </a:p>
          <a:p>
            <a:r>
              <a:rPr lang="en-US" dirty="0" smtClean="0">
                <a:solidFill>
                  <a:srgbClr val="C00000"/>
                </a:solidFill>
              </a:rPr>
              <a:t>The one common denominator and most often discussed qualification for </a:t>
            </a:r>
            <a:r>
              <a:rPr lang="en-US" i="1" dirty="0" smtClean="0">
                <a:solidFill>
                  <a:srgbClr val="C00000"/>
                </a:solidFill>
              </a:rPr>
              <a:t>open data </a:t>
            </a:r>
            <a:r>
              <a:rPr lang="en-US" dirty="0" smtClean="0">
                <a:solidFill>
                  <a:srgbClr val="C00000"/>
                </a:solidFill>
              </a:rPr>
              <a:t>is “data must be freely accessible to the public”. </a:t>
            </a:r>
          </a:p>
          <a:p>
            <a:r>
              <a:rPr lang="en-US" sz="2000" dirty="0" smtClean="0">
                <a:solidFill>
                  <a:srgbClr val="C00000"/>
                </a:solidFill>
              </a:rPr>
              <a:t>PASDA is an Open Data Portal and has been since 1996. </a:t>
            </a:r>
          </a:p>
          <a:p>
            <a:endParaRPr lang="en-US" dirty="0"/>
          </a:p>
        </p:txBody>
      </p:sp>
    </p:spTree>
    <p:extLst>
      <p:ext uri="{BB962C8B-B14F-4D97-AF65-F5344CB8AC3E}">
        <p14:creationId xmlns:p14="http://schemas.microsoft.com/office/powerpoint/2010/main" val="1935234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PASDA &amp; Open Data</a:t>
            </a:r>
            <a:endParaRPr lang="en-US" dirty="0"/>
          </a:p>
        </p:txBody>
      </p:sp>
      <p:sp>
        <p:nvSpPr>
          <p:cNvPr id="3" name="Content Placeholder 2"/>
          <p:cNvSpPr>
            <a:spLocks noGrp="1"/>
          </p:cNvSpPr>
          <p:nvPr>
            <p:ph idx="1"/>
          </p:nvPr>
        </p:nvSpPr>
        <p:spPr/>
        <p:txBody>
          <a:bodyPr/>
          <a:lstStyle/>
          <a:p>
            <a:r>
              <a:rPr lang="en-US" dirty="0" smtClean="0"/>
              <a:t>Data on PASDA is discoverable through multiple venues: Google, Data.gov, ESRIs ArcGIS Online, and more!</a:t>
            </a:r>
          </a:p>
          <a:p>
            <a:pPr marL="0" indent="0">
              <a:buNone/>
            </a:pPr>
            <a:endParaRPr lang="en-US" dirty="0"/>
          </a:p>
        </p:txBody>
      </p:sp>
    </p:spTree>
    <p:extLst>
      <p:ext uri="{BB962C8B-B14F-4D97-AF65-F5344CB8AC3E}">
        <p14:creationId xmlns:p14="http://schemas.microsoft.com/office/powerpoint/2010/main" val="4049847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PASDA Future initiatives</a:t>
            </a:r>
            <a:endParaRPr lang="en-US" dirty="0"/>
          </a:p>
        </p:txBody>
      </p:sp>
      <p:sp>
        <p:nvSpPr>
          <p:cNvPr id="3" name="Content Placeholder 2"/>
          <p:cNvSpPr>
            <a:spLocks noGrp="1"/>
          </p:cNvSpPr>
          <p:nvPr>
            <p:ph idx="1"/>
          </p:nvPr>
        </p:nvSpPr>
        <p:spPr/>
        <p:txBody>
          <a:bodyPr>
            <a:normAutofit/>
          </a:bodyPr>
          <a:lstStyle/>
          <a:p>
            <a:r>
              <a:rPr lang="en-US" dirty="0" smtClean="0"/>
              <a:t>By April, users will see a new PASDA site. The same data and applications will be available but you will have access to new tools.</a:t>
            </a:r>
          </a:p>
          <a:p>
            <a:r>
              <a:rPr lang="en-US" dirty="0" smtClean="0"/>
              <a:t>Here is what is coming: </a:t>
            </a:r>
          </a:p>
          <a:p>
            <a:r>
              <a:rPr lang="en-US" dirty="0" smtClean="0"/>
              <a:t>Streamlined PASDA website—less text, more direct links to data.  </a:t>
            </a:r>
          </a:p>
          <a:p>
            <a:r>
              <a:rPr lang="en-US" dirty="0" smtClean="0"/>
              <a:t>More data formats available: full KML files available for download, </a:t>
            </a:r>
            <a:r>
              <a:rPr lang="en-US" dirty="0" err="1" smtClean="0"/>
              <a:t>GeoJson</a:t>
            </a:r>
            <a:r>
              <a:rPr lang="en-US" dirty="0"/>
              <a:t> </a:t>
            </a:r>
            <a:r>
              <a:rPr lang="en-US" dirty="0" smtClean="0"/>
              <a:t>format, APIs for developers, access to databases (for non GIS software users). </a:t>
            </a:r>
            <a:endParaRPr lang="en-US" dirty="0"/>
          </a:p>
        </p:txBody>
      </p:sp>
    </p:spTree>
    <p:extLst>
      <p:ext uri="{BB962C8B-B14F-4D97-AF65-F5344CB8AC3E}">
        <p14:creationId xmlns:p14="http://schemas.microsoft.com/office/powerpoint/2010/main" val="1120940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coming soon</a:t>
            </a:r>
            <a:endParaRPr lang="en-US" dirty="0"/>
          </a:p>
        </p:txBody>
      </p:sp>
      <p:sp>
        <p:nvSpPr>
          <p:cNvPr id="3" name="Content Placeholder 2"/>
          <p:cNvSpPr>
            <a:spLocks noGrp="1"/>
          </p:cNvSpPr>
          <p:nvPr>
            <p:ph idx="1"/>
          </p:nvPr>
        </p:nvSpPr>
        <p:spPr/>
        <p:txBody>
          <a:bodyPr/>
          <a:lstStyle/>
          <a:p>
            <a:r>
              <a:rPr lang="en-US" dirty="0" smtClean="0"/>
              <a:t>2015 NAIP</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900058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PASDA Still a Leader in the Field?</a:t>
            </a:r>
            <a:endParaRPr lang="en-US" dirty="0"/>
          </a:p>
        </p:txBody>
      </p:sp>
      <p:sp>
        <p:nvSpPr>
          <p:cNvPr id="3" name="Content Placeholder 2"/>
          <p:cNvSpPr>
            <a:spLocks noGrp="1"/>
          </p:cNvSpPr>
          <p:nvPr>
            <p:ph sz="quarter" idx="1"/>
          </p:nvPr>
        </p:nvSpPr>
        <p:spPr>
          <a:xfrm>
            <a:off x="581192" y="2277979"/>
            <a:ext cx="11029615" cy="3580820"/>
          </a:xfrm>
        </p:spPr>
        <p:txBody>
          <a:bodyPr>
            <a:normAutofit/>
          </a:bodyPr>
          <a:lstStyle/>
          <a:p>
            <a:pPr>
              <a:buNone/>
            </a:pPr>
            <a:endParaRPr lang="en-US" dirty="0" smtClean="0"/>
          </a:p>
          <a:p>
            <a:r>
              <a:rPr lang="en-US" dirty="0" smtClean="0"/>
              <a:t>Pennsylvania has greater integrated cooperation among state agencies and other members of the data community who openly share their data.  </a:t>
            </a:r>
          </a:p>
          <a:p>
            <a:r>
              <a:rPr lang="en-US" dirty="0" smtClean="0"/>
              <a:t>Our </a:t>
            </a:r>
            <a:r>
              <a:rPr lang="en-US" dirty="0" smtClean="0"/>
              <a:t>data providers are committed to providing access to their data!</a:t>
            </a:r>
          </a:p>
          <a:p>
            <a:r>
              <a:rPr lang="en-US" dirty="0" smtClean="0"/>
              <a:t>Pennsylvania has had a long term commitment to the PASDA clearinghouse, with no interruptions in service or funding. We are going into our 20</a:t>
            </a:r>
            <a:r>
              <a:rPr lang="en-US" baseline="30000" dirty="0" smtClean="0"/>
              <a:t>th</a:t>
            </a:r>
            <a:r>
              <a:rPr lang="en-US" dirty="0" smtClean="0"/>
              <a:t> year in 2016!</a:t>
            </a:r>
          </a:p>
          <a:p>
            <a:r>
              <a:rPr lang="en-US" dirty="0" smtClean="0"/>
              <a:t>There is a depth and breadth to the types of users in Pennsylvania and their ongoing support for maintaining the PASDA clearinghouse. </a:t>
            </a:r>
          </a:p>
          <a:p>
            <a:pPr lvl="1">
              <a:buNone/>
            </a:pPr>
            <a:endParaRPr lang="en-US" dirty="0"/>
          </a:p>
        </p:txBody>
      </p:sp>
    </p:spTree>
    <p:extLst>
      <p:ext uri="{BB962C8B-B14F-4D97-AF65-F5344CB8AC3E}">
        <p14:creationId xmlns:p14="http://schemas.microsoft.com/office/powerpoint/2010/main" val="2031482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For more information about Pennsylvania Spatial Data Access (PASDA) see </a:t>
            </a:r>
            <a:r>
              <a:rPr lang="en-US" dirty="0" smtClean="0">
                <a:hlinkClick r:id="rId2"/>
              </a:rPr>
              <a:t>http://www.pasda.psu.edu</a:t>
            </a:r>
            <a:endParaRPr lang="en-US" dirty="0" smtClean="0"/>
          </a:p>
          <a:p>
            <a:r>
              <a:rPr lang="en-US" dirty="0" smtClean="0"/>
              <a:t>Email us at: </a:t>
            </a:r>
            <a:r>
              <a:rPr lang="en-US" dirty="0" smtClean="0">
                <a:solidFill>
                  <a:schemeClr val="bg2">
                    <a:lumMod val="50000"/>
                  </a:schemeClr>
                </a:solidFill>
              </a:rPr>
              <a:t>pasda</a:t>
            </a:r>
            <a:r>
              <a:rPr lang="en-US" dirty="0" smtClean="0">
                <a:solidFill>
                  <a:schemeClr val="bg2">
                    <a:lumMod val="50000"/>
                  </a:schemeClr>
                </a:solidFill>
                <a:hlinkClick r:id="rId3"/>
              </a:rPr>
              <a:t>@psu.edu</a:t>
            </a:r>
            <a:endParaRPr lang="en-US" dirty="0">
              <a:solidFill>
                <a:schemeClr val="bg2">
                  <a:lumMod val="50000"/>
                </a:schemeClr>
              </a:solidFill>
            </a:endParaRPr>
          </a:p>
        </p:txBody>
      </p:sp>
    </p:spTree>
    <p:extLst>
      <p:ext uri="{BB962C8B-B14F-4D97-AF65-F5344CB8AC3E}">
        <p14:creationId xmlns:p14="http://schemas.microsoft.com/office/powerpoint/2010/main" val="72482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b="1" dirty="0" smtClean="0">
                <a:solidFill>
                  <a:srgbClr val="C00000"/>
                </a:solidFill>
                <a:latin typeface="Gill Sans MT" panose="020B0502020104020203" pitchFamily="34" charset="0"/>
              </a:rPr>
              <a:t>1995 </a:t>
            </a:r>
            <a:r>
              <a:rPr lang="en-US" dirty="0" smtClean="0">
                <a:solidFill>
                  <a:schemeClr val="tx1"/>
                </a:solidFill>
                <a:latin typeface="Gill Sans MT" panose="020B0502020104020203" pitchFamily="34" charset="0"/>
              </a:rPr>
              <a:t>Penn State and PA Department of Environmental Protection work together to develop a plan to provide access to DEP data via the Internet.</a:t>
            </a:r>
            <a:endParaRPr lang="en-US" dirty="0">
              <a:solidFill>
                <a:schemeClr val="tx1"/>
              </a:solidFill>
              <a:latin typeface="Gill Sans MT" panose="020B0502020104020203" pitchFamily="34" charset="0"/>
            </a:endParaRPr>
          </a:p>
          <a:p>
            <a:r>
              <a:rPr lang="en-US" b="1" dirty="0" smtClean="0">
                <a:solidFill>
                  <a:srgbClr val="C00000"/>
                </a:solidFill>
                <a:latin typeface="Gill Sans MT" panose="020B0502020104020203" pitchFamily="34" charset="0"/>
              </a:rPr>
              <a:t>1996 </a:t>
            </a:r>
            <a:r>
              <a:rPr lang="en-US" dirty="0" smtClean="0">
                <a:latin typeface="Gill Sans MT" panose="020B0502020104020203" pitchFamily="34" charset="0"/>
              </a:rPr>
              <a:t> First PASDA website launched. Provides access to 35 datasets and metadata records. </a:t>
            </a:r>
          </a:p>
          <a:p>
            <a:r>
              <a:rPr lang="en-US" b="1" dirty="0" smtClean="0">
                <a:solidFill>
                  <a:srgbClr val="C00000"/>
                </a:solidFill>
                <a:latin typeface="Gill Sans MT" panose="020B0502020104020203" pitchFamily="34" charset="0"/>
              </a:rPr>
              <a:t>1999</a:t>
            </a:r>
            <a:r>
              <a:rPr lang="en-US" dirty="0" smtClean="0">
                <a:latin typeface="Gill Sans MT" panose="020B0502020104020203" pitchFamily="34" charset="0"/>
              </a:rPr>
              <a:t> PASDA made official geospatial data clearinghouse for Commonwealth of Pennsylvania.</a:t>
            </a:r>
          </a:p>
          <a:p>
            <a:pPr marL="0" indent="0">
              <a:buNone/>
            </a:pPr>
            <a:endParaRPr lang="en-US" dirty="0"/>
          </a:p>
        </p:txBody>
      </p:sp>
    </p:spTree>
    <p:extLst>
      <p:ext uri="{BB962C8B-B14F-4D97-AF65-F5344CB8AC3E}">
        <p14:creationId xmlns:p14="http://schemas.microsoft.com/office/powerpoint/2010/main" val="210946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PASDA Background</a:t>
            </a:r>
            <a:endParaRPr lang="en-US" dirty="0"/>
          </a:p>
        </p:txBody>
      </p:sp>
      <p:pic>
        <p:nvPicPr>
          <p:cNvPr id="4" name="Content Placeholder 3"/>
          <p:cNvPicPr>
            <a:picLocks noGrp="1" noChangeAspect="1"/>
          </p:cNvPicPr>
          <p:nvPr>
            <p:ph sz="half" idx="1"/>
          </p:nvPr>
        </p:nvPicPr>
        <p:blipFill>
          <a:blip r:embed="rId2"/>
          <a:stretch>
            <a:fillRect/>
          </a:stretch>
        </p:blipFill>
        <p:spPr>
          <a:xfrm>
            <a:off x="1664892" y="2227263"/>
            <a:ext cx="3255165" cy="3633787"/>
          </a:xfrm>
          <a:prstGeom prst="rect">
            <a:avLst/>
          </a:prstGeom>
        </p:spPr>
      </p:pic>
      <p:sp>
        <p:nvSpPr>
          <p:cNvPr id="5" name="Content Placeholder 4"/>
          <p:cNvSpPr>
            <a:spLocks noGrp="1"/>
          </p:cNvSpPr>
          <p:nvPr>
            <p:ph sz="half" idx="2"/>
          </p:nvPr>
        </p:nvSpPr>
        <p:spPr/>
        <p:txBody>
          <a:bodyPr/>
          <a:lstStyle/>
          <a:p>
            <a:r>
              <a:rPr lang="en-US" dirty="0" smtClean="0"/>
              <a:t>PASDA Circa 1999 just before the new site was launched. </a:t>
            </a:r>
          </a:p>
          <a:p>
            <a:r>
              <a:rPr lang="en-US" dirty="0"/>
              <a:t>The New PASDA: https://web.archive.org/web/20000826221130/http://www.pasda.psu.edu/flash.shtml</a:t>
            </a:r>
          </a:p>
        </p:txBody>
      </p:sp>
    </p:spTree>
    <p:extLst>
      <p:ext uri="{BB962C8B-B14F-4D97-AF65-F5344CB8AC3E}">
        <p14:creationId xmlns:p14="http://schemas.microsoft.com/office/powerpoint/2010/main" val="177396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PASDA Background</a:t>
            </a:r>
            <a:endParaRPr lang="en-US" dirty="0"/>
          </a:p>
        </p:txBody>
      </p:sp>
      <p:sp>
        <p:nvSpPr>
          <p:cNvPr id="5" name="Content Placeholder 4"/>
          <p:cNvSpPr>
            <a:spLocks noGrp="1"/>
          </p:cNvSpPr>
          <p:nvPr>
            <p:ph idx="1"/>
          </p:nvPr>
        </p:nvSpPr>
        <p:spPr/>
        <p:txBody>
          <a:bodyPr/>
          <a:lstStyle/>
          <a:p>
            <a:r>
              <a:rPr lang="en-US" b="1" dirty="0" smtClean="0">
                <a:solidFill>
                  <a:srgbClr val="C00000"/>
                </a:solidFill>
              </a:rPr>
              <a:t>2001</a:t>
            </a:r>
            <a:r>
              <a:rPr lang="en-US" dirty="0" smtClean="0"/>
              <a:t> By 2001 PASDA was working with multiple state agencies, regional and local governments, non profit organizations, and academic institutions to acquire and provide access to data. </a:t>
            </a:r>
            <a:endParaRPr lang="en-US" dirty="0"/>
          </a:p>
        </p:txBody>
      </p:sp>
    </p:spTree>
    <p:extLst>
      <p:ext uri="{BB962C8B-B14F-4D97-AF65-F5344CB8AC3E}">
        <p14:creationId xmlns:p14="http://schemas.microsoft.com/office/powerpoint/2010/main" val="2511976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Pasda</a:t>
            </a:r>
            <a:r>
              <a:rPr lang="en-US" dirty="0" smtClean="0"/>
              <a:t> today</a:t>
            </a:r>
            <a:endParaRPr lang="en-US" dirty="0"/>
          </a:p>
        </p:txBody>
      </p:sp>
      <p:sp>
        <p:nvSpPr>
          <p:cNvPr id="3" name="Content Placeholder 2"/>
          <p:cNvSpPr>
            <a:spLocks noGrp="1"/>
          </p:cNvSpPr>
          <p:nvPr>
            <p:ph idx="1"/>
          </p:nvPr>
        </p:nvSpPr>
        <p:spPr/>
        <p:txBody>
          <a:bodyPr/>
          <a:lstStyle/>
          <a:p>
            <a:r>
              <a:rPr lang="en-GB" dirty="0"/>
              <a:t>PASDA is a cooperative project of the Governor's Office of Administration, Office for Information Technology and Penn State Institutes for Energy and the Environment. </a:t>
            </a:r>
          </a:p>
          <a:p>
            <a:r>
              <a:rPr lang="en-GB" dirty="0"/>
              <a:t>Funding is now provided by the Pennsylvania Office for Information Technology</a:t>
            </a:r>
            <a:r>
              <a:rPr lang="en-GB" dirty="0" smtClean="0"/>
              <a:t>.</a:t>
            </a:r>
            <a:endParaRPr lang="en-GB" dirty="0"/>
          </a:p>
          <a:p>
            <a:r>
              <a:rPr lang="en-GB" dirty="0"/>
              <a:t>Penn State provides additional substantial support to PASDA for system administration and computing infrastructure through the College of Earth and Mineral Sciences and the PSU High Performance Computing </a:t>
            </a:r>
            <a:r>
              <a:rPr lang="en-GB" dirty="0" err="1"/>
              <a:t>Center</a:t>
            </a:r>
            <a:r>
              <a:rPr lang="en-GB" dirty="0"/>
              <a:t>.</a:t>
            </a:r>
          </a:p>
          <a:p>
            <a:endParaRPr lang="en-US" dirty="0"/>
          </a:p>
        </p:txBody>
      </p:sp>
    </p:spTree>
    <p:extLst>
      <p:ext uri="{BB962C8B-B14F-4D97-AF65-F5344CB8AC3E}">
        <p14:creationId xmlns:p14="http://schemas.microsoft.com/office/powerpoint/2010/main" val="404152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PASDA today: Data</a:t>
            </a:r>
            <a:endParaRPr lang="en-US" dirty="0"/>
          </a:p>
        </p:txBody>
      </p:sp>
      <p:sp>
        <p:nvSpPr>
          <p:cNvPr id="3" name="Content Placeholder 2"/>
          <p:cNvSpPr>
            <a:spLocks noGrp="1"/>
          </p:cNvSpPr>
          <p:nvPr>
            <p:ph idx="1"/>
          </p:nvPr>
        </p:nvSpPr>
        <p:spPr/>
        <p:txBody>
          <a:bodyPr/>
          <a:lstStyle/>
          <a:p>
            <a:pPr lvl="0"/>
            <a:r>
              <a:rPr lang="en-US" b="1" dirty="0"/>
              <a:t>Total Number of Data Sets: 396,862</a:t>
            </a:r>
            <a:endParaRPr lang="en-US" dirty="0"/>
          </a:p>
          <a:p>
            <a:pPr lvl="0"/>
            <a:r>
              <a:rPr lang="en-US" dirty="0"/>
              <a:t>Note: This number includes zipped data, KMLs, and geodatabases (note: geodatabases are more than one data set combined into a larger database. Individual data sets within a geodatabase were not counted). </a:t>
            </a:r>
          </a:p>
          <a:p>
            <a:pPr lvl="0"/>
            <a:r>
              <a:rPr lang="en-US" b="1" dirty="0"/>
              <a:t>Additional Data Statewide Imagery Cache</a:t>
            </a:r>
            <a:r>
              <a:rPr lang="en-US" dirty="0"/>
              <a:t> (this data is only available for viewing via a map service or via the PA Imagery Navigator): 1,206,000 jpegs</a:t>
            </a:r>
          </a:p>
          <a:p>
            <a:pPr lvl="0"/>
            <a:r>
              <a:rPr lang="en-US" b="1" dirty="0"/>
              <a:t>Total Amount of Data: 68.7 Terabytes</a:t>
            </a:r>
            <a:endParaRPr lang="en-US" dirty="0"/>
          </a:p>
          <a:p>
            <a:pPr marL="0" indent="0">
              <a:buNone/>
            </a:pPr>
            <a:endParaRPr lang="en-US" dirty="0"/>
          </a:p>
        </p:txBody>
      </p:sp>
    </p:spTree>
    <p:extLst>
      <p:ext uri="{BB962C8B-B14F-4D97-AF65-F5344CB8AC3E}">
        <p14:creationId xmlns:p14="http://schemas.microsoft.com/office/powerpoint/2010/main" val="76794428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221</TotalTime>
  <Words>1707</Words>
  <Application>Microsoft Office PowerPoint</Application>
  <PresentationFormat>Widescreen</PresentationFormat>
  <Paragraphs>241</Paragraphs>
  <Slides>47</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Calibri</vt:lpstr>
      <vt:lpstr>Gill Sans MT</vt:lpstr>
      <vt:lpstr>Wingdings 2</vt:lpstr>
      <vt:lpstr>Dividend</vt:lpstr>
      <vt:lpstr>Pennsylvania Spatial data access</vt:lpstr>
      <vt:lpstr>PSLS 2016 Presentation Overview</vt:lpstr>
      <vt:lpstr>Question</vt:lpstr>
      <vt:lpstr>Purpose of pasda</vt:lpstr>
      <vt:lpstr>Background</vt:lpstr>
      <vt:lpstr>PASDA Background</vt:lpstr>
      <vt:lpstr>PASDA Background</vt:lpstr>
      <vt:lpstr>Pasda today</vt:lpstr>
      <vt:lpstr>PASDA today: Data</vt:lpstr>
      <vt:lpstr>Pasda Today: Services &amp; Apps</vt:lpstr>
      <vt:lpstr>PASDA Today: state Data Partner PA DEP (1996-Present)</vt:lpstr>
      <vt:lpstr>PASDA Today: state Data Partner PennDOT (1998-Present)</vt:lpstr>
      <vt:lpstr>Pasda today: state data partner DCNR (1998-present)</vt:lpstr>
      <vt:lpstr>PASDA today: state Data partners</vt:lpstr>
      <vt:lpstr>Pasda today: data partners</vt:lpstr>
      <vt:lpstr>Pasda today: data partners</vt:lpstr>
      <vt:lpstr>Pasda use stats fy 2014/2015</vt:lpstr>
      <vt:lpstr>Pasda use stats fy 2014/2015 Agency spotlight</vt:lpstr>
      <vt:lpstr>Pasda use stats fy 2014/2015 Agency spotlight</vt:lpstr>
      <vt:lpstr>Pasda use stats fy 2014/2015 Agency spotlight</vt:lpstr>
      <vt:lpstr>PASDa use stats fy 2014/2015 agency spotlight</vt:lpstr>
      <vt:lpstr>Searching for Data</vt:lpstr>
      <vt:lpstr>Searching for Data</vt:lpstr>
      <vt:lpstr>Downloading Data</vt:lpstr>
      <vt:lpstr>Map Services</vt:lpstr>
      <vt:lpstr>Data Previewer</vt:lpstr>
      <vt:lpstr>Google Integration</vt:lpstr>
      <vt:lpstr>PASDA Online Mapping</vt:lpstr>
      <vt:lpstr>Pennsylvania Imagery Navigator</vt:lpstr>
      <vt:lpstr>PA Imagery Navigator</vt:lpstr>
      <vt:lpstr>Pennsylvania Atlas</vt:lpstr>
      <vt:lpstr>PA Atlas</vt:lpstr>
      <vt:lpstr>PA Atlas</vt:lpstr>
      <vt:lpstr>Pennsylvania Mine Map Atlas</vt:lpstr>
      <vt:lpstr>Pennsylvania Mine Map Atlas</vt:lpstr>
      <vt:lpstr>Pennsylvania Mine Map Atlas</vt:lpstr>
      <vt:lpstr>Mine Map Data</vt:lpstr>
      <vt:lpstr>Functionality</vt:lpstr>
      <vt:lpstr>PHUMMIS Integration</vt:lpstr>
      <vt:lpstr>PA Mine Map Atlas</vt:lpstr>
      <vt:lpstr>Open Data</vt:lpstr>
      <vt:lpstr>Open Data</vt:lpstr>
      <vt:lpstr>PASDA &amp; Open Data</vt:lpstr>
      <vt:lpstr>PASDA Future initiatives</vt:lpstr>
      <vt:lpstr>Data coming soon</vt:lpstr>
      <vt:lpstr>Why is PASDA Still a Leader in the Field?</vt:lpstr>
      <vt:lpstr>Thank you!</vt:lpstr>
    </vt:vector>
  </TitlesOfParts>
  <Company>Penn State 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MAURIE KELLY</dc:creator>
  <cp:lastModifiedBy>MAURIE KELLY</cp:lastModifiedBy>
  <cp:revision>103</cp:revision>
  <dcterms:created xsi:type="dcterms:W3CDTF">2015-11-12T14:25:46Z</dcterms:created>
  <dcterms:modified xsi:type="dcterms:W3CDTF">2016-01-18T22:16:34Z</dcterms:modified>
</cp:coreProperties>
</file>