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sldIdLst>
    <p:sldId id="256" r:id="rId2"/>
    <p:sldId id="264" r:id="rId3"/>
    <p:sldId id="281" r:id="rId4"/>
    <p:sldId id="298" r:id="rId5"/>
    <p:sldId id="325" r:id="rId6"/>
    <p:sldId id="326" r:id="rId7"/>
    <p:sldId id="353" r:id="rId8"/>
    <p:sldId id="329" r:id="rId9"/>
    <p:sldId id="333" r:id="rId10"/>
    <p:sldId id="334" r:id="rId11"/>
    <p:sldId id="335" r:id="rId12"/>
    <p:sldId id="350" r:id="rId13"/>
    <p:sldId id="351" r:id="rId14"/>
    <p:sldId id="336" r:id="rId15"/>
    <p:sldId id="337" r:id="rId16"/>
    <p:sldId id="339" r:id="rId17"/>
    <p:sldId id="340" r:id="rId18"/>
    <p:sldId id="341" r:id="rId19"/>
    <p:sldId id="342" r:id="rId20"/>
    <p:sldId id="344" r:id="rId21"/>
    <p:sldId id="345" r:id="rId22"/>
    <p:sldId id="348" r:id="rId23"/>
    <p:sldId id="328" r:id="rId24"/>
    <p:sldId id="352" r:id="rId25"/>
    <p:sldId id="354" r:id="rId26"/>
    <p:sldId id="355" r:id="rId27"/>
    <p:sldId id="27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4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F4D98-69C3-4F7C-8E7A-F3413A79A322}" type="datetimeFigureOut">
              <a:rPr lang="en-US" smtClean="0"/>
              <a:t>8/5/2016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187D7-9F69-4C16-8529-14AEDEB262EA}" type="slidenum">
              <a:rPr lang="en-US" smtClean="0"/>
              <a:t>‹#›</a:t>
            </a:fld>
            <a:endParaRPr lang="en-US" dirty="0"/>
          </a:p>
        </p:txBody>
      </p:sp>
    </p:spTree>
    <p:extLst>
      <p:ext uri="{BB962C8B-B14F-4D97-AF65-F5344CB8AC3E}">
        <p14:creationId xmlns:p14="http://schemas.microsoft.com/office/powerpoint/2010/main" val="175721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9</a:t>
            </a:fld>
            <a:endParaRPr lang="en-GB" dirty="0"/>
          </a:p>
        </p:txBody>
      </p:sp>
    </p:spTree>
    <p:extLst>
      <p:ext uri="{BB962C8B-B14F-4D97-AF65-F5344CB8AC3E}">
        <p14:creationId xmlns:p14="http://schemas.microsoft.com/office/powerpoint/2010/main" val="3231196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18</a:t>
            </a:fld>
            <a:endParaRPr lang="en-GB" dirty="0"/>
          </a:p>
        </p:txBody>
      </p:sp>
    </p:spTree>
    <p:extLst>
      <p:ext uri="{BB962C8B-B14F-4D97-AF65-F5344CB8AC3E}">
        <p14:creationId xmlns:p14="http://schemas.microsoft.com/office/powerpoint/2010/main" val="2646342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19</a:t>
            </a:fld>
            <a:endParaRPr lang="en-GB" dirty="0"/>
          </a:p>
        </p:txBody>
      </p:sp>
    </p:spTree>
    <p:extLst>
      <p:ext uri="{BB962C8B-B14F-4D97-AF65-F5344CB8AC3E}">
        <p14:creationId xmlns:p14="http://schemas.microsoft.com/office/powerpoint/2010/main" val="4208253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20</a:t>
            </a:fld>
            <a:endParaRPr lang="en-GB" dirty="0"/>
          </a:p>
        </p:txBody>
      </p:sp>
    </p:spTree>
    <p:extLst>
      <p:ext uri="{BB962C8B-B14F-4D97-AF65-F5344CB8AC3E}">
        <p14:creationId xmlns:p14="http://schemas.microsoft.com/office/powerpoint/2010/main" val="966909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21</a:t>
            </a:fld>
            <a:endParaRPr lang="en-GB" dirty="0"/>
          </a:p>
        </p:txBody>
      </p:sp>
    </p:spTree>
    <p:extLst>
      <p:ext uri="{BB962C8B-B14F-4D97-AF65-F5344CB8AC3E}">
        <p14:creationId xmlns:p14="http://schemas.microsoft.com/office/powerpoint/2010/main" val="4441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10</a:t>
            </a:fld>
            <a:endParaRPr lang="en-GB" dirty="0"/>
          </a:p>
        </p:txBody>
      </p:sp>
    </p:spTree>
    <p:extLst>
      <p:ext uri="{BB962C8B-B14F-4D97-AF65-F5344CB8AC3E}">
        <p14:creationId xmlns:p14="http://schemas.microsoft.com/office/powerpoint/2010/main" val="1315311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11</a:t>
            </a:fld>
            <a:endParaRPr lang="en-GB" dirty="0"/>
          </a:p>
        </p:txBody>
      </p:sp>
    </p:spTree>
    <p:extLst>
      <p:ext uri="{BB962C8B-B14F-4D97-AF65-F5344CB8AC3E}">
        <p14:creationId xmlns:p14="http://schemas.microsoft.com/office/powerpoint/2010/main" val="32744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12</a:t>
            </a:fld>
            <a:endParaRPr lang="en-GB" dirty="0"/>
          </a:p>
        </p:txBody>
      </p:sp>
    </p:spTree>
    <p:extLst>
      <p:ext uri="{BB962C8B-B14F-4D97-AF65-F5344CB8AC3E}">
        <p14:creationId xmlns:p14="http://schemas.microsoft.com/office/powerpoint/2010/main" val="288077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13</a:t>
            </a:fld>
            <a:endParaRPr lang="en-GB" dirty="0"/>
          </a:p>
        </p:txBody>
      </p:sp>
    </p:spTree>
    <p:extLst>
      <p:ext uri="{BB962C8B-B14F-4D97-AF65-F5344CB8AC3E}">
        <p14:creationId xmlns:p14="http://schemas.microsoft.com/office/powerpoint/2010/main" val="235709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14</a:t>
            </a:fld>
            <a:endParaRPr lang="en-GB" dirty="0"/>
          </a:p>
        </p:txBody>
      </p:sp>
    </p:spTree>
    <p:extLst>
      <p:ext uri="{BB962C8B-B14F-4D97-AF65-F5344CB8AC3E}">
        <p14:creationId xmlns:p14="http://schemas.microsoft.com/office/powerpoint/2010/main" val="3929186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15</a:t>
            </a:fld>
            <a:endParaRPr lang="en-GB" dirty="0"/>
          </a:p>
        </p:txBody>
      </p:sp>
    </p:spTree>
    <p:extLst>
      <p:ext uri="{BB962C8B-B14F-4D97-AF65-F5344CB8AC3E}">
        <p14:creationId xmlns:p14="http://schemas.microsoft.com/office/powerpoint/2010/main" val="353959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16</a:t>
            </a:fld>
            <a:endParaRPr lang="en-GB" dirty="0"/>
          </a:p>
        </p:txBody>
      </p:sp>
    </p:spTree>
    <p:extLst>
      <p:ext uri="{BB962C8B-B14F-4D97-AF65-F5344CB8AC3E}">
        <p14:creationId xmlns:p14="http://schemas.microsoft.com/office/powerpoint/2010/main" val="229094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17</a:t>
            </a:fld>
            <a:endParaRPr lang="en-GB" dirty="0"/>
          </a:p>
        </p:txBody>
      </p:sp>
    </p:spTree>
    <p:extLst>
      <p:ext uri="{BB962C8B-B14F-4D97-AF65-F5344CB8AC3E}">
        <p14:creationId xmlns:p14="http://schemas.microsoft.com/office/powerpoint/2010/main" val="33248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8/5/2016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8/5/2016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8/5/2016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8/5/2016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8/5/2016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pasda.psu.edu" TargetMode="Externa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datacommons@psu.edu" TargetMode="External"/><Relationship Id="rId2" Type="http://schemas.openxmlformats.org/officeDocument/2006/relationships/hyperlink" Target="http://www.pasda.psu.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smtClean="0">
                <a:solidFill>
                  <a:schemeClr val="accent2">
                    <a:lumMod val="75000"/>
                  </a:schemeClr>
                </a:solidFill>
                <a:effectLst>
                  <a:outerShdw blurRad="38100" dist="38100" dir="2700000" algn="tl">
                    <a:srgbClr val="000000">
                      <a:alpha val="43137"/>
                    </a:srgbClr>
                  </a:outerShdw>
                </a:effectLst>
              </a:rPr>
              <a:t>Pennsylvania Spatial data access</a:t>
            </a:r>
            <a:endParaRPr lang="en-US" sz="4800" dirty="0">
              <a:solidFill>
                <a:schemeClr val="accent2">
                  <a:lumMod val="75000"/>
                </a:schemeClr>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85000" lnSpcReduction="20000"/>
          </a:bodyPr>
          <a:lstStyle/>
          <a:p>
            <a:r>
              <a:rPr lang="en-US" cap="none" dirty="0" smtClean="0">
                <a:hlinkClick r:id="rId2"/>
              </a:rPr>
              <a:t>http://www.pasda.psu.edu</a:t>
            </a:r>
            <a:endParaRPr lang="en-US" cap="none" dirty="0" smtClean="0"/>
          </a:p>
          <a:p>
            <a:r>
              <a:rPr lang="en-US" cap="none" dirty="0" smtClean="0"/>
              <a:t>PA Geospatial Coordinating Board 																September 2016</a:t>
            </a:r>
            <a:endParaRPr lang="en-US" cap="none"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609" y="615617"/>
            <a:ext cx="1352550" cy="8096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011" y="4076707"/>
            <a:ext cx="8042179" cy="1053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050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Imagery Navigator</a:t>
            </a:r>
            <a:endParaRPr lang="en-GB" dirty="0"/>
          </a:p>
        </p:txBody>
      </p:sp>
      <p:sp>
        <p:nvSpPr>
          <p:cNvPr id="3" name="Content Placeholder 2"/>
          <p:cNvSpPr>
            <a:spLocks noGrp="1"/>
          </p:cNvSpPr>
          <p:nvPr>
            <p:ph idx="1"/>
          </p:nvPr>
        </p:nvSpPr>
        <p:spPr/>
        <p:txBody>
          <a:bodyPr/>
          <a:lstStyle/>
          <a:p>
            <a:r>
              <a:rPr lang="en-US" dirty="0" smtClean="0"/>
              <a:t>The PA Imagery Navigator was created to provide easy access to the thousands of imagery, elevation, and LIDAR data sets available through PASDA. </a:t>
            </a:r>
            <a:endParaRPr lang="en-GB" dirty="0"/>
          </a:p>
        </p:txBody>
      </p:sp>
    </p:spTree>
    <p:extLst>
      <p:ext uri="{BB962C8B-B14F-4D97-AF65-F5344CB8AC3E}">
        <p14:creationId xmlns:p14="http://schemas.microsoft.com/office/powerpoint/2010/main" val="216372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Historic Imagery</a:t>
            </a:r>
            <a:endParaRPr lang="en-GB" dirty="0"/>
          </a:p>
        </p:txBody>
      </p:sp>
      <p:pic>
        <p:nvPicPr>
          <p:cNvPr id="4" name="Content Placeholder 3"/>
          <p:cNvPicPr>
            <a:picLocks noGrp="1" noChangeAspect="1"/>
          </p:cNvPicPr>
          <p:nvPr>
            <p:ph idx="1"/>
          </p:nvPr>
        </p:nvPicPr>
        <p:blipFill>
          <a:blip r:embed="rId3"/>
          <a:stretch>
            <a:fillRect/>
          </a:stretch>
        </p:blipFill>
        <p:spPr>
          <a:xfrm>
            <a:off x="1604210" y="2292708"/>
            <a:ext cx="7732295" cy="4266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840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Most recent Imagery</a:t>
            </a:r>
            <a:endParaRPr lang="en-GB" dirty="0"/>
          </a:p>
        </p:txBody>
      </p:sp>
      <p:pic>
        <p:nvPicPr>
          <p:cNvPr id="6" name="Content Placeholder 5"/>
          <p:cNvPicPr>
            <a:picLocks noGrp="1" noChangeAspect="1"/>
          </p:cNvPicPr>
          <p:nvPr>
            <p:ph idx="1"/>
          </p:nvPr>
        </p:nvPicPr>
        <p:blipFill>
          <a:blip r:embed="rId3"/>
          <a:stretch>
            <a:fillRect/>
          </a:stretch>
        </p:blipFill>
        <p:spPr>
          <a:xfrm>
            <a:off x="1793740" y="2244780"/>
            <a:ext cx="8088197" cy="44768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2105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LIDAR, Topos, DEms</a:t>
            </a:r>
            <a:endParaRPr lang="en-GB" dirty="0"/>
          </a:p>
        </p:txBody>
      </p:sp>
      <p:pic>
        <p:nvPicPr>
          <p:cNvPr id="4" name="Content Placeholder 3"/>
          <p:cNvPicPr>
            <a:picLocks noGrp="1" noChangeAspect="1"/>
          </p:cNvPicPr>
          <p:nvPr>
            <p:ph idx="1"/>
          </p:nvPr>
        </p:nvPicPr>
        <p:blipFill>
          <a:blip r:embed="rId3"/>
          <a:stretch>
            <a:fillRect/>
          </a:stretch>
        </p:blipFill>
        <p:spPr>
          <a:xfrm>
            <a:off x="1339517" y="2195178"/>
            <a:ext cx="8430126" cy="4494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328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Atlas</a:t>
            </a:r>
            <a:endParaRPr lang="en-GB" dirty="0"/>
          </a:p>
        </p:txBody>
      </p:sp>
      <p:sp>
        <p:nvSpPr>
          <p:cNvPr id="3" name="Content Placeholder 2"/>
          <p:cNvSpPr>
            <a:spLocks noGrp="1"/>
          </p:cNvSpPr>
          <p:nvPr>
            <p:ph idx="1"/>
          </p:nvPr>
        </p:nvSpPr>
        <p:spPr/>
        <p:txBody>
          <a:bodyPr/>
          <a:lstStyle/>
          <a:p>
            <a:r>
              <a:rPr lang="en-US" dirty="0" smtClean="0"/>
              <a:t>The PA Atlas was created so users could easily visualize dozens of data sets available through PASDA without having to download each data set. </a:t>
            </a:r>
            <a:endParaRPr lang="en-GB" dirty="0"/>
          </a:p>
        </p:txBody>
      </p:sp>
    </p:spTree>
    <p:extLst>
      <p:ext uri="{BB962C8B-B14F-4D97-AF65-F5344CB8AC3E}">
        <p14:creationId xmlns:p14="http://schemas.microsoft.com/office/powerpoint/2010/main" val="344660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Atlas</a:t>
            </a:r>
            <a:endParaRPr lang="en-GB" dirty="0"/>
          </a:p>
        </p:txBody>
      </p:sp>
      <p:pic>
        <p:nvPicPr>
          <p:cNvPr id="4" name="Content Placeholder 3"/>
          <p:cNvPicPr>
            <a:picLocks noGrp="1" noChangeAspect="1"/>
          </p:cNvPicPr>
          <p:nvPr>
            <p:ph idx="1"/>
          </p:nvPr>
        </p:nvPicPr>
        <p:blipFill>
          <a:blip r:embed="rId3"/>
          <a:stretch>
            <a:fillRect/>
          </a:stretch>
        </p:blipFill>
        <p:spPr>
          <a:xfrm>
            <a:off x="2507992" y="2117056"/>
            <a:ext cx="7176015" cy="4291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44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Mine Map Atlas</a:t>
            </a:r>
            <a:endParaRPr lang="en-GB" dirty="0"/>
          </a:p>
        </p:txBody>
      </p:sp>
      <p:pic>
        <p:nvPicPr>
          <p:cNvPr id="6146" name="Picture 2"/>
          <p:cNvPicPr>
            <a:picLocks noGrp="1" noChangeAspect="1" noChangeArrowheads="1"/>
          </p:cNvPicPr>
          <p:nvPr>
            <p:ph idx="1"/>
          </p:nvPr>
        </p:nvPicPr>
        <p:blipFill>
          <a:blip r:embed="rId3" cstate="print"/>
          <a:stretch>
            <a:fillRect/>
          </a:stretch>
        </p:blipFill>
        <p:spPr bwMode="auto">
          <a:xfrm>
            <a:off x="3106402" y="2223428"/>
            <a:ext cx="4866524" cy="38706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483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Mine Map Atlas</a:t>
            </a:r>
            <a:endParaRPr lang="en-GB" dirty="0"/>
          </a:p>
        </p:txBody>
      </p:sp>
      <p:sp>
        <p:nvSpPr>
          <p:cNvPr id="3" name="Content Placeholder 2"/>
          <p:cNvSpPr>
            <a:spLocks noGrp="1"/>
          </p:cNvSpPr>
          <p:nvPr>
            <p:ph idx="1"/>
          </p:nvPr>
        </p:nvSpPr>
        <p:spPr/>
        <p:txBody>
          <a:bodyPr>
            <a:normAutofit/>
          </a:bodyPr>
          <a:lstStyle/>
          <a:p>
            <a:r>
              <a:rPr lang="en-US" dirty="0" smtClean="0"/>
              <a:t>The Pennsylvania Mine Map Atlas is a new initiative of the Pennsylvania Department of Environmental Protection (DEP) and PASDA. </a:t>
            </a:r>
          </a:p>
          <a:p>
            <a:r>
              <a:rPr lang="en-US" dirty="0" smtClean="0"/>
              <a:t>This application allows residents and stakeholders to see and download detailed underground mine maps that were once only available in hard copies. </a:t>
            </a:r>
          </a:p>
          <a:p>
            <a:r>
              <a:rPr lang="en-US" dirty="0" smtClean="0"/>
              <a:t>It not only allows homeowners to view previously unavailable mine maps, but also allows them to see their home’s proximity to the nearest underground mine.</a:t>
            </a:r>
            <a:br>
              <a:rPr lang="en-US" dirty="0" smtClean="0"/>
            </a:br>
            <a:r>
              <a:rPr lang="en-US" dirty="0" smtClean="0"/>
              <a:t/>
            </a:r>
            <a:br>
              <a:rPr lang="en-US" dirty="0" smtClean="0"/>
            </a:br>
            <a:endParaRPr lang="en-GB" dirty="0"/>
          </a:p>
        </p:txBody>
      </p:sp>
    </p:spTree>
    <p:extLst>
      <p:ext uri="{BB962C8B-B14F-4D97-AF65-F5344CB8AC3E}">
        <p14:creationId xmlns:p14="http://schemas.microsoft.com/office/powerpoint/2010/main" val="102356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Mine Map Atlas</a:t>
            </a:r>
            <a:endParaRPr lang="en-GB" dirty="0"/>
          </a:p>
        </p:txBody>
      </p:sp>
      <p:sp>
        <p:nvSpPr>
          <p:cNvPr id="3" name="Content Placeholder 2"/>
          <p:cNvSpPr>
            <a:spLocks noGrp="1"/>
          </p:cNvSpPr>
          <p:nvPr>
            <p:ph idx="1"/>
          </p:nvPr>
        </p:nvSpPr>
        <p:spPr/>
        <p:txBody>
          <a:bodyPr>
            <a:normAutofit lnSpcReduction="10000"/>
          </a:bodyPr>
          <a:lstStyle/>
          <a:p>
            <a:r>
              <a:rPr lang="en-US" dirty="0" smtClean="0"/>
              <a:t>The impetus for the project began almost 10 years ago when the DEP approached PASDA about the possibility of providing public access to their underground mine maps. This was, in part, a result of the Quecreek Mine Rescue that occurred in Somerset County.</a:t>
            </a:r>
            <a:br>
              <a:rPr lang="en-US" dirty="0" smtClean="0"/>
            </a:br>
            <a:endParaRPr lang="en-US" dirty="0" smtClean="0"/>
          </a:p>
          <a:p>
            <a:r>
              <a:rPr lang="en-US" dirty="0" smtClean="0"/>
              <a:t>On July 24, 2002, 18 miners accidentally tunneled into an adjacent abandoned mine and nine of them became trapped by the millions of gallons of water that proceeded to rush in. After 78 hours of desperate escape attempts and hopeless notes scrawled for loved ones, the miners were finally found and pulled to safety.</a:t>
            </a:r>
            <a:br>
              <a:rPr lang="en-US" dirty="0" smtClean="0"/>
            </a:br>
            <a:endParaRPr lang="en-US" dirty="0" smtClean="0"/>
          </a:p>
          <a:p>
            <a:r>
              <a:rPr lang="en-US" dirty="0" smtClean="0"/>
              <a:t>The accident led to a strong push at the DEP to provide access to the underground mine maps, which were primarily in paper. </a:t>
            </a:r>
          </a:p>
          <a:p>
            <a:r>
              <a:rPr lang="en-US" dirty="0" smtClean="0"/>
              <a:t>By September 2012, the DEP had scanned thousands of these maps into digital form and were ready to provide them to PASDA. </a:t>
            </a:r>
            <a:endParaRPr lang="en-GB" dirty="0"/>
          </a:p>
        </p:txBody>
      </p:sp>
    </p:spTree>
    <p:extLst>
      <p:ext uri="{BB962C8B-B14F-4D97-AF65-F5344CB8AC3E}">
        <p14:creationId xmlns:p14="http://schemas.microsoft.com/office/powerpoint/2010/main" val="327068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Mine Map Data</a:t>
            </a:r>
            <a:endParaRPr lang="en-GB" dirty="0"/>
          </a:p>
        </p:txBody>
      </p:sp>
      <p:sp>
        <p:nvSpPr>
          <p:cNvPr id="3" name="Content Placeholder 2"/>
          <p:cNvSpPr>
            <a:spLocks noGrp="1"/>
          </p:cNvSpPr>
          <p:nvPr>
            <p:ph idx="1"/>
          </p:nvPr>
        </p:nvSpPr>
        <p:spPr/>
        <p:txBody>
          <a:bodyPr/>
          <a:lstStyle/>
          <a:p>
            <a:r>
              <a:rPr lang="en-US" dirty="0" smtClean="0"/>
              <a:t>By May 2013 the California, Pa., office of the DEP provided PASDA with the first 15,000 digital maps, and PASDA began providing public access to downloadable versions of the maps. </a:t>
            </a:r>
          </a:p>
          <a:p>
            <a:r>
              <a:rPr lang="en-US" dirty="0" smtClean="0"/>
              <a:t>This project, which is ongoing, will eventually provide access to more than100,000 underground mine maps.</a:t>
            </a:r>
            <a:endParaRPr lang="en-GB" dirty="0"/>
          </a:p>
        </p:txBody>
      </p:sp>
    </p:spTree>
    <p:extLst>
      <p:ext uri="{BB962C8B-B14F-4D97-AF65-F5344CB8AC3E}">
        <p14:creationId xmlns:p14="http://schemas.microsoft.com/office/powerpoint/2010/main" val="991214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581193" y="2437170"/>
            <a:ext cx="11029615" cy="3678303"/>
          </a:xfrm>
        </p:spPr>
        <p:txBody>
          <a:bodyPr>
            <a:normAutofit/>
          </a:bodyPr>
          <a:lstStyle/>
          <a:p>
            <a:r>
              <a:rPr lang="en-US" dirty="0" smtClean="0"/>
              <a:t>About PASDA</a:t>
            </a:r>
          </a:p>
          <a:p>
            <a:r>
              <a:rPr lang="en-US" dirty="0" smtClean="0"/>
              <a:t>Purpose</a:t>
            </a:r>
          </a:p>
          <a:p>
            <a:r>
              <a:rPr lang="en-US" dirty="0" smtClean="0"/>
              <a:t>Stats</a:t>
            </a:r>
          </a:p>
          <a:p>
            <a:r>
              <a:rPr lang="en-US" dirty="0" smtClean="0"/>
              <a:t>PASDA Users</a:t>
            </a:r>
            <a:endParaRPr lang="en-US" dirty="0"/>
          </a:p>
          <a:p>
            <a:r>
              <a:rPr lang="en-US" dirty="0" smtClean="0"/>
              <a:t>PASDA Services</a:t>
            </a:r>
          </a:p>
          <a:p>
            <a:r>
              <a:rPr lang="en-US" dirty="0" smtClean="0"/>
              <a:t>Online Mapping</a:t>
            </a:r>
          </a:p>
          <a:p>
            <a:r>
              <a:rPr lang="en-US" dirty="0" smtClean="0"/>
              <a:t>Open data</a:t>
            </a:r>
          </a:p>
          <a:p>
            <a:r>
              <a:rPr lang="en-US" dirty="0" smtClean="0"/>
              <a:t>Preservation</a:t>
            </a:r>
          </a:p>
          <a:p>
            <a:r>
              <a:rPr lang="en-US" dirty="0" smtClean="0"/>
              <a:t>Outreach &amp; User Support</a:t>
            </a:r>
          </a:p>
        </p:txBody>
      </p:sp>
    </p:spTree>
    <p:extLst>
      <p:ext uri="{BB962C8B-B14F-4D97-AF65-F5344CB8AC3E}">
        <p14:creationId xmlns:p14="http://schemas.microsoft.com/office/powerpoint/2010/main" val="304306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PHUMMIS Integration</a:t>
            </a:r>
            <a:endParaRPr lang="en-GB" dirty="0"/>
          </a:p>
        </p:txBody>
      </p:sp>
      <p:sp>
        <p:nvSpPr>
          <p:cNvPr id="3" name="Content Placeholder 2"/>
          <p:cNvSpPr>
            <a:spLocks noGrp="1"/>
          </p:cNvSpPr>
          <p:nvPr>
            <p:ph idx="1"/>
          </p:nvPr>
        </p:nvSpPr>
        <p:spPr/>
        <p:txBody>
          <a:bodyPr>
            <a:normAutofit/>
          </a:bodyPr>
          <a:lstStyle/>
          <a:p>
            <a:r>
              <a:rPr lang="en-US" dirty="0" smtClean="0"/>
              <a:t>In addition, the PA Mine Map Atlas has been integrated into the Pennsylvania Historic Underground Mine Map Information System—PHUMMIS at the PA Department of Environmental Protection. </a:t>
            </a:r>
          </a:p>
          <a:p>
            <a:r>
              <a:rPr lang="en-US" dirty="0" smtClean="0"/>
              <a:t>This database contains information relevant to past and present underground mining within the Commonwealth of Pennsylvania, including, but not limited to, maps, indices, locations of mines, and other pertinent data contained in various collections held or obtained by the Pennsylvania Department of Environmental Protection’s Office of Active and Abandoned Mine Operations.</a:t>
            </a:r>
            <a:endParaRPr lang="en-GB" dirty="0"/>
          </a:p>
        </p:txBody>
      </p:sp>
    </p:spTree>
    <p:extLst>
      <p:ext uri="{BB962C8B-B14F-4D97-AF65-F5344CB8AC3E}">
        <p14:creationId xmlns:p14="http://schemas.microsoft.com/office/powerpoint/2010/main" val="4269538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Mine Map Atlas</a:t>
            </a:r>
            <a:endParaRPr lang="en-GB" dirty="0"/>
          </a:p>
        </p:txBody>
      </p:sp>
      <p:pic>
        <p:nvPicPr>
          <p:cNvPr id="4" name="Content Placeholder 3"/>
          <p:cNvPicPr>
            <a:picLocks noGrp="1" noChangeAspect="1"/>
          </p:cNvPicPr>
          <p:nvPr>
            <p:ph idx="1"/>
          </p:nvPr>
        </p:nvPicPr>
        <p:blipFill>
          <a:blip r:embed="rId3"/>
          <a:stretch>
            <a:fillRect/>
          </a:stretch>
        </p:blipFill>
        <p:spPr>
          <a:xfrm>
            <a:off x="1844842" y="1965629"/>
            <a:ext cx="7884694" cy="4695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3212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&amp; Open Data</a:t>
            </a:r>
            <a:endParaRPr lang="en-US" dirty="0"/>
          </a:p>
        </p:txBody>
      </p:sp>
      <p:sp>
        <p:nvSpPr>
          <p:cNvPr id="3" name="Content Placeholder 2"/>
          <p:cNvSpPr>
            <a:spLocks noGrp="1"/>
          </p:cNvSpPr>
          <p:nvPr>
            <p:ph idx="1"/>
          </p:nvPr>
        </p:nvSpPr>
        <p:spPr/>
        <p:txBody>
          <a:bodyPr/>
          <a:lstStyle/>
          <a:p>
            <a:r>
              <a:rPr lang="en-US" dirty="0" smtClean="0"/>
              <a:t>PASDA has provided free access to data for more than 20 years. </a:t>
            </a:r>
          </a:p>
          <a:p>
            <a:r>
              <a:rPr lang="en-US" dirty="0" smtClean="0"/>
              <a:t>PASDA </a:t>
            </a:r>
            <a:r>
              <a:rPr lang="en-US" smtClean="0"/>
              <a:t>has provided </a:t>
            </a:r>
            <a:r>
              <a:rPr lang="en-US" dirty="0" smtClean="0"/>
              <a:t>access to open source data formats (WMS services, APIs, GeoJSON)</a:t>
            </a:r>
          </a:p>
          <a:p>
            <a:r>
              <a:rPr lang="en-US" dirty="0" smtClean="0"/>
              <a:t>Data on PASDA is discoverable through multiple venues: Google, Data.gov, ESRIs ArcGIS Online, and more!</a:t>
            </a:r>
          </a:p>
          <a:p>
            <a:pPr marL="0" indent="0">
              <a:buNone/>
            </a:pPr>
            <a:endParaRPr lang="en-US" dirty="0"/>
          </a:p>
        </p:txBody>
      </p:sp>
    </p:spTree>
    <p:extLst>
      <p:ext uri="{BB962C8B-B14F-4D97-AF65-F5344CB8AC3E}">
        <p14:creationId xmlns:p14="http://schemas.microsoft.com/office/powerpoint/2010/main" val="229949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&amp; Persistence</a:t>
            </a:r>
            <a:endParaRPr lang="en-US" dirty="0"/>
          </a:p>
        </p:txBody>
      </p:sp>
      <p:sp>
        <p:nvSpPr>
          <p:cNvPr id="3" name="Content Placeholder 2"/>
          <p:cNvSpPr>
            <a:spLocks noGrp="1"/>
          </p:cNvSpPr>
          <p:nvPr>
            <p:ph idx="1"/>
          </p:nvPr>
        </p:nvSpPr>
        <p:spPr/>
        <p:txBody>
          <a:bodyPr>
            <a:normAutofit/>
          </a:bodyPr>
          <a:lstStyle/>
          <a:p>
            <a:r>
              <a:rPr lang="en-US" dirty="0" smtClean="0"/>
              <a:t>Data is an asset that belongs to the citizens of Pennsylvania.</a:t>
            </a:r>
          </a:p>
          <a:p>
            <a:r>
              <a:rPr lang="en-US" dirty="0" smtClean="0"/>
              <a:t>It is important that we not only provide access to data today but also that we manage it and preserve it so that it is available to future generations of Pennsylvanians. </a:t>
            </a:r>
          </a:p>
          <a:p>
            <a:r>
              <a:rPr lang="en-US" dirty="0" smtClean="0"/>
              <a:t>Two </a:t>
            </a:r>
            <a:r>
              <a:rPr lang="en-US" dirty="0"/>
              <a:t>issues that </a:t>
            </a:r>
            <a:r>
              <a:rPr lang="en-US" dirty="0" smtClean="0"/>
              <a:t>are </a:t>
            </a:r>
            <a:r>
              <a:rPr lang="en-US" dirty="0"/>
              <a:t>highly significant are preservation of </a:t>
            </a:r>
            <a:r>
              <a:rPr lang="en-US" dirty="0" smtClean="0"/>
              <a:t> data </a:t>
            </a:r>
            <a:r>
              <a:rPr lang="en-US" dirty="0"/>
              <a:t>and persistence of location. The Library of Congress and Federal Geographic Data Committee </a:t>
            </a:r>
            <a:r>
              <a:rPr lang="en-US" dirty="0" smtClean="0"/>
              <a:t>have </a:t>
            </a:r>
            <a:r>
              <a:rPr lang="en-US" dirty="0"/>
              <a:t>been working on this issue for several years through a committee dedicated to identifying and </a:t>
            </a:r>
            <a:r>
              <a:rPr lang="en-US" dirty="0" smtClean="0"/>
              <a:t> reporting </a:t>
            </a:r>
            <a:r>
              <a:rPr lang="en-US" dirty="0"/>
              <a:t>out on data preservation. </a:t>
            </a:r>
            <a:endParaRPr lang="en-US" dirty="0" smtClean="0"/>
          </a:p>
          <a:p>
            <a:r>
              <a:rPr lang="en-US" dirty="0" smtClean="0"/>
              <a:t>PASDA </a:t>
            </a:r>
            <a:r>
              <a:rPr lang="en-US" dirty="0"/>
              <a:t>is a member of this committee and contributed to the </a:t>
            </a:r>
            <a:r>
              <a:rPr lang="en-US" dirty="0" smtClean="0"/>
              <a:t>recommendations and report.</a:t>
            </a:r>
          </a:p>
          <a:p>
            <a:r>
              <a:rPr lang="en-US" dirty="0" smtClean="0"/>
              <a:t>PASDA is </a:t>
            </a:r>
            <a:r>
              <a:rPr lang="en-US" dirty="0"/>
              <a:t>committed to long term preservation and access to historic </a:t>
            </a:r>
            <a:r>
              <a:rPr lang="en-US" dirty="0" smtClean="0"/>
              <a:t>data </a:t>
            </a:r>
            <a:r>
              <a:rPr lang="en-US" dirty="0"/>
              <a:t>sets for Pennsylvania. </a:t>
            </a:r>
            <a:endParaRPr lang="en-US" dirty="0" smtClean="0"/>
          </a:p>
          <a:p>
            <a:r>
              <a:rPr lang="en-US" dirty="0" smtClean="0"/>
              <a:t>PASDA currently </a:t>
            </a:r>
            <a:r>
              <a:rPr lang="en-US" dirty="0"/>
              <a:t>has a two level approach. </a:t>
            </a:r>
            <a:endParaRPr lang="en-US" dirty="0" smtClean="0"/>
          </a:p>
        </p:txBody>
      </p:sp>
    </p:spTree>
    <p:extLst>
      <p:ext uri="{BB962C8B-B14F-4D97-AF65-F5344CB8AC3E}">
        <p14:creationId xmlns:p14="http://schemas.microsoft.com/office/powerpoint/2010/main" val="3016276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 &amp; Persistence</a:t>
            </a:r>
            <a:endParaRPr lang="en-US" dirty="0"/>
          </a:p>
        </p:txBody>
      </p:sp>
      <p:sp>
        <p:nvSpPr>
          <p:cNvPr id="3" name="Content Placeholder 2"/>
          <p:cNvSpPr>
            <a:spLocks noGrp="1"/>
          </p:cNvSpPr>
          <p:nvPr>
            <p:ph idx="1"/>
          </p:nvPr>
        </p:nvSpPr>
        <p:spPr/>
        <p:txBody>
          <a:bodyPr>
            <a:normAutofit/>
          </a:bodyPr>
          <a:lstStyle/>
          <a:p>
            <a:r>
              <a:rPr lang="en-US" dirty="0" smtClean="0"/>
              <a:t>First</a:t>
            </a:r>
            <a:r>
              <a:rPr lang="en-US" dirty="0"/>
              <a:t>, PASDA maintains an “Historic” folder on the FTP site for </a:t>
            </a:r>
            <a:r>
              <a:rPr lang="en-US" dirty="0" smtClean="0"/>
              <a:t>each </a:t>
            </a:r>
            <a:r>
              <a:rPr lang="en-US" dirty="0"/>
              <a:t>agency and dataset that is updated. </a:t>
            </a:r>
            <a:endParaRPr lang="en-US" dirty="0" smtClean="0"/>
          </a:p>
          <a:p>
            <a:r>
              <a:rPr lang="en-US" dirty="0" smtClean="0"/>
              <a:t>As </a:t>
            </a:r>
            <a:r>
              <a:rPr lang="en-US" dirty="0"/>
              <a:t>new data comes in, the previous data is moved to the </a:t>
            </a:r>
            <a:r>
              <a:rPr lang="en-US" dirty="0" smtClean="0"/>
              <a:t>historic </a:t>
            </a:r>
            <a:r>
              <a:rPr lang="en-US" dirty="0"/>
              <a:t>folder so it </a:t>
            </a:r>
            <a:r>
              <a:rPr lang="en-US" dirty="0" smtClean="0"/>
              <a:t>can be </a:t>
            </a:r>
            <a:r>
              <a:rPr lang="en-US" dirty="0"/>
              <a:t>accessed by users. In addition, in the new PASDA site, the option to access </a:t>
            </a:r>
            <a:r>
              <a:rPr lang="en-US" dirty="0" smtClean="0"/>
              <a:t>historic </a:t>
            </a:r>
            <a:r>
              <a:rPr lang="en-US" dirty="0"/>
              <a:t>data will be a link in the Data Summary page. </a:t>
            </a:r>
            <a:endParaRPr lang="en-US" dirty="0" smtClean="0"/>
          </a:p>
          <a:p>
            <a:r>
              <a:rPr lang="en-US" dirty="0" smtClean="0"/>
              <a:t>The </a:t>
            </a:r>
            <a:r>
              <a:rPr lang="en-US" dirty="0"/>
              <a:t>second level is long term archiving of data. </a:t>
            </a:r>
          </a:p>
          <a:p>
            <a:r>
              <a:rPr lang="en-US" dirty="0" smtClean="0"/>
              <a:t>PASDA is </a:t>
            </a:r>
            <a:r>
              <a:rPr lang="en-US" dirty="0"/>
              <a:t>working </a:t>
            </a:r>
            <a:r>
              <a:rPr lang="en-US" dirty="0" smtClean="0"/>
              <a:t>on long </a:t>
            </a:r>
            <a:r>
              <a:rPr lang="en-US" dirty="0"/>
              <a:t>term (10, </a:t>
            </a:r>
            <a:r>
              <a:rPr lang="en-US" dirty="0" smtClean="0"/>
              <a:t>20, 30</a:t>
            </a:r>
            <a:r>
              <a:rPr lang="en-US" dirty="0"/>
              <a:t>+) year archival program. </a:t>
            </a:r>
            <a:endParaRPr lang="en-US" dirty="0" smtClean="0"/>
          </a:p>
          <a:p>
            <a:r>
              <a:rPr lang="en-US" dirty="0" smtClean="0"/>
              <a:t>This approach combined with access to new data ensures that citizens of the Commonwealth have access to data today and in the future. </a:t>
            </a:r>
          </a:p>
        </p:txBody>
      </p:sp>
    </p:spTree>
    <p:extLst>
      <p:ext uri="{BB962C8B-B14F-4D97-AF65-F5344CB8AC3E}">
        <p14:creationId xmlns:p14="http://schemas.microsoft.com/office/powerpoint/2010/main" val="4236187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a:t>
            </a:r>
            <a:endParaRPr lang="en-US" dirty="0"/>
          </a:p>
        </p:txBody>
      </p:sp>
      <p:sp>
        <p:nvSpPr>
          <p:cNvPr id="3" name="Content Placeholder 2"/>
          <p:cNvSpPr>
            <a:spLocks noGrp="1"/>
          </p:cNvSpPr>
          <p:nvPr>
            <p:ph idx="1"/>
          </p:nvPr>
        </p:nvSpPr>
        <p:spPr>
          <a:xfrm>
            <a:off x="581192" y="2180496"/>
            <a:ext cx="11029615" cy="4324578"/>
          </a:xfrm>
        </p:spPr>
        <p:txBody>
          <a:bodyPr>
            <a:normAutofit lnSpcReduction="10000"/>
          </a:bodyPr>
          <a:lstStyle/>
          <a:p>
            <a:r>
              <a:rPr lang="en-US" dirty="0" smtClean="0"/>
              <a:t>PASDA serves the geospatial community through its outreach and user support. </a:t>
            </a:r>
          </a:p>
          <a:p>
            <a:r>
              <a:rPr lang="en-US" dirty="0" smtClean="0"/>
              <a:t>PASDA:</a:t>
            </a:r>
          </a:p>
          <a:p>
            <a:pPr lvl="1"/>
            <a:r>
              <a:rPr lang="en-US" dirty="0" smtClean="0"/>
              <a:t>Serves on the PA </a:t>
            </a:r>
            <a:r>
              <a:rPr lang="en-US" dirty="0"/>
              <a:t>GIS Conference Committee and presents and exhibits each </a:t>
            </a:r>
            <a:r>
              <a:rPr lang="en-US" dirty="0" smtClean="0"/>
              <a:t>year.</a:t>
            </a:r>
          </a:p>
          <a:p>
            <a:pPr lvl="1"/>
            <a:r>
              <a:rPr lang="en-US" dirty="0" smtClean="0"/>
              <a:t>Serves on the PA </a:t>
            </a:r>
            <a:r>
              <a:rPr lang="en-US" dirty="0"/>
              <a:t>GIS Day committee and presents and exhibits each year at multiple GIS Day events. </a:t>
            </a:r>
          </a:p>
          <a:p>
            <a:pPr lvl="1"/>
            <a:r>
              <a:rPr lang="en-US" dirty="0" smtClean="0"/>
              <a:t>Presents </a:t>
            </a:r>
            <a:r>
              <a:rPr lang="en-US" dirty="0"/>
              <a:t>and exhibits at the Northwest PA GIS Conference each year. </a:t>
            </a:r>
            <a:endParaRPr lang="en-US" dirty="0" smtClean="0"/>
          </a:p>
          <a:p>
            <a:pPr lvl="1"/>
            <a:r>
              <a:rPr lang="en-US" dirty="0" smtClean="0"/>
              <a:t>Presents </a:t>
            </a:r>
            <a:r>
              <a:rPr lang="en-US" dirty="0"/>
              <a:t>at the PA Society of Land Surveyors Conference. </a:t>
            </a:r>
            <a:endParaRPr lang="en-US" dirty="0" smtClean="0"/>
          </a:p>
          <a:p>
            <a:pPr lvl="1"/>
            <a:r>
              <a:rPr lang="en-US" dirty="0" smtClean="0"/>
              <a:t>Presented </a:t>
            </a:r>
            <a:r>
              <a:rPr lang="en-US" dirty="0"/>
              <a:t>at the EnerGIS conference, the Western PA GIS </a:t>
            </a:r>
            <a:r>
              <a:rPr lang="en-US" dirty="0" smtClean="0"/>
              <a:t>Conference.</a:t>
            </a:r>
          </a:p>
          <a:p>
            <a:pPr lvl="1"/>
            <a:r>
              <a:rPr lang="en-US" dirty="0"/>
              <a:t>M</a:t>
            </a:r>
            <a:r>
              <a:rPr lang="en-US" dirty="0" smtClean="0"/>
              <a:t>eets </a:t>
            </a:r>
            <a:r>
              <a:rPr lang="en-US" dirty="0"/>
              <a:t>with state agencies, local, and regional governments, schools, and other institutions to provide guidance and information on managing geospatial data and metadata. </a:t>
            </a:r>
            <a:endParaRPr lang="en-US" dirty="0" smtClean="0"/>
          </a:p>
          <a:p>
            <a:pPr lvl="1"/>
            <a:r>
              <a:rPr lang="en-US" dirty="0" smtClean="0"/>
              <a:t>Serve is a </a:t>
            </a:r>
            <a:r>
              <a:rPr lang="en-US" dirty="0"/>
              <a:t>member of the Pennsylvania Geospatial Coordinating Board. </a:t>
            </a:r>
            <a:endParaRPr lang="en-US" dirty="0" smtClean="0"/>
          </a:p>
          <a:p>
            <a:pPr lvl="1"/>
            <a:r>
              <a:rPr lang="en-US" dirty="0" smtClean="0"/>
              <a:t>PASDA serves on the PA Open Data Advisory Committee. </a:t>
            </a:r>
          </a:p>
          <a:p>
            <a:pPr lvl="1"/>
            <a:r>
              <a:rPr lang="en-US" dirty="0" smtClean="0"/>
              <a:t>PASDA has developed tutorials to assist users who are interested in learning more about GIS and using PASDA. </a:t>
            </a:r>
            <a:endParaRPr lang="en-US" dirty="0"/>
          </a:p>
        </p:txBody>
      </p:sp>
    </p:spTree>
    <p:extLst>
      <p:ext uri="{BB962C8B-B14F-4D97-AF65-F5344CB8AC3E}">
        <p14:creationId xmlns:p14="http://schemas.microsoft.com/office/powerpoint/2010/main" val="2212199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Support</a:t>
            </a:r>
            <a:endParaRPr lang="en-US" dirty="0"/>
          </a:p>
        </p:txBody>
      </p:sp>
      <p:sp>
        <p:nvSpPr>
          <p:cNvPr id="3" name="Content Placeholder 2"/>
          <p:cNvSpPr>
            <a:spLocks noGrp="1"/>
          </p:cNvSpPr>
          <p:nvPr>
            <p:ph idx="1"/>
          </p:nvPr>
        </p:nvSpPr>
        <p:spPr>
          <a:xfrm>
            <a:off x="581192" y="2180496"/>
            <a:ext cx="11029615" cy="4324578"/>
          </a:xfrm>
        </p:spPr>
        <p:txBody>
          <a:bodyPr>
            <a:normAutofit/>
          </a:bodyPr>
          <a:lstStyle/>
          <a:p>
            <a:r>
              <a:rPr lang="en-US" dirty="0" smtClean="0"/>
              <a:t>PASDA serves Pennsylvanians through its user support. </a:t>
            </a:r>
          </a:p>
          <a:p>
            <a:r>
              <a:rPr lang="en-US" dirty="0"/>
              <a:t>PASDA staff are on-hand to provide a direct point-of-contact and timely response to communications from </a:t>
            </a:r>
            <a:r>
              <a:rPr lang="en-US" dirty="0" smtClean="0"/>
              <a:t>users.</a:t>
            </a:r>
          </a:p>
          <a:p>
            <a:r>
              <a:rPr lang="en-US" dirty="0" smtClean="0"/>
              <a:t>User </a:t>
            </a:r>
            <a:r>
              <a:rPr lang="en-US" dirty="0"/>
              <a:t>support includes responding to inquiries from users via email, phone and in person. PASDA responds to more than 5,000 user requests per year. </a:t>
            </a:r>
          </a:p>
          <a:p>
            <a:r>
              <a:rPr lang="en-US" dirty="0" smtClean="0"/>
              <a:t>All PASDA staff are engaged in user support as support needs can vary widely. </a:t>
            </a:r>
          </a:p>
          <a:p>
            <a:endParaRPr lang="en-US" dirty="0" smtClean="0"/>
          </a:p>
        </p:txBody>
      </p:sp>
    </p:spTree>
    <p:extLst>
      <p:ext uri="{BB962C8B-B14F-4D97-AF65-F5344CB8AC3E}">
        <p14:creationId xmlns:p14="http://schemas.microsoft.com/office/powerpoint/2010/main" val="3979918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For more information about Pennsylvania Spatial Data Access (PASDA) see </a:t>
            </a:r>
            <a:r>
              <a:rPr lang="en-US" dirty="0" smtClean="0">
                <a:hlinkClick r:id="rId2"/>
              </a:rPr>
              <a:t>http://www.pasda.psu.edu</a:t>
            </a:r>
            <a:endParaRPr lang="en-US" dirty="0" smtClean="0"/>
          </a:p>
          <a:p>
            <a:r>
              <a:rPr lang="en-US" dirty="0" smtClean="0"/>
              <a:t>Email us at: </a:t>
            </a:r>
            <a:r>
              <a:rPr lang="en-US" dirty="0" smtClean="0">
                <a:solidFill>
                  <a:schemeClr val="bg2">
                    <a:lumMod val="50000"/>
                  </a:schemeClr>
                </a:solidFill>
              </a:rPr>
              <a:t>pasda</a:t>
            </a:r>
            <a:r>
              <a:rPr lang="en-US" dirty="0" smtClean="0">
                <a:solidFill>
                  <a:schemeClr val="bg2">
                    <a:lumMod val="50000"/>
                  </a:schemeClr>
                </a:solidFill>
                <a:hlinkClick r:id="rId3"/>
              </a:rPr>
              <a:t>@psu.edu</a:t>
            </a:r>
            <a:endParaRPr lang="en-US" dirty="0">
              <a:solidFill>
                <a:schemeClr val="bg2">
                  <a:lumMod val="50000"/>
                </a:schemeClr>
              </a:solidFill>
            </a:endParaRPr>
          </a:p>
        </p:txBody>
      </p:sp>
    </p:spTree>
    <p:extLst>
      <p:ext uri="{BB962C8B-B14F-4D97-AF65-F5344CB8AC3E}">
        <p14:creationId xmlns:p14="http://schemas.microsoft.com/office/powerpoint/2010/main" val="72482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a:t>
            </a:r>
            <a:endParaRPr lang="en-US" dirty="0"/>
          </a:p>
        </p:txBody>
      </p:sp>
      <p:sp>
        <p:nvSpPr>
          <p:cNvPr id="3" name="Content Placeholder 2"/>
          <p:cNvSpPr>
            <a:spLocks noGrp="1"/>
          </p:cNvSpPr>
          <p:nvPr>
            <p:ph idx="1"/>
          </p:nvPr>
        </p:nvSpPr>
        <p:spPr/>
        <p:txBody>
          <a:bodyPr/>
          <a:lstStyle/>
          <a:p>
            <a:r>
              <a:rPr lang="en-US" dirty="0"/>
              <a:t>How many of you have used PASDA before?</a:t>
            </a:r>
          </a:p>
          <a:p>
            <a:pPr>
              <a:buNone/>
            </a:pPr>
            <a:endParaRPr lang="en-US" dirty="0"/>
          </a:p>
          <a:p>
            <a:r>
              <a:rPr lang="en-US" dirty="0"/>
              <a:t>What do you use it for?</a:t>
            </a:r>
          </a:p>
          <a:p>
            <a:pPr>
              <a:buNone/>
            </a:pPr>
            <a:endParaRPr lang="en-US" dirty="0"/>
          </a:p>
          <a:p>
            <a:r>
              <a:rPr lang="en-US" dirty="0"/>
              <a:t>What data do you use most often?</a:t>
            </a:r>
          </a:p>
          <a:p>
            <a:pPr marL="0" indent="0">
              <a:buNone/>
            </a:pPr>
            <a:endParaRPr lang="en-US" dirty="0"/>
          </a:p>
        </p:txBody>
      </p:sp>
    </p:spTree>
    <p:extLst>
      <p:ext uri="{BB962C8B-B14F-4D97-AF65-F5344CB8AC3E}">
        <p14:creationId xmlns:p14="http://schemas.microsoft.com/office/powerpoint/2010/main" val="648974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pasda</a:t>
            </a:r>
            <a:endParaRPr lang="en-US" dirty="0"/>
          </a:p>
        </p:txBody>
      </p:sp>
      <p:sp>
        <p:nvSpPr>
          <p:cNvPr id="3" name="Content Placeholder 2"/>
          <p:cNvSpPr>
            <a:spLocks noGrp="1"/>
          </p:cNvSpPr>
          <p:nvPr>
            <p:ph idx="1"/>
          </p:nvPr>
        </p:nvSpPr>
        <p:spPr/>
        <p:txBody>
          <a:bodyPr/>
          <a:lstStyle/>
          <a:p>
            <a:r>
              <a:rPr lang="en-US" dirty="0"/>
              <a:t>Pennsylvania Spatial Data Access (PASDA) is Pennsylvania's official public access geospatial information clearinghouse. PASDA was developed in 1996 by the Pennsylvania State University and has served as the clearinghouse for Pennsylvania for over twenty years.</a:t>
            </a:r>
          </a:p>
          <a:p>
            <a:r>
              <a:rPr lang="en-US" dirty="0" smtClean="0"/>
              <a:t>PASDA </a:t>
            </a:r>
            <a:r>
              <a:rPr lang="en-US" dirty="0"/>
              <a:t>is a cooperative project of the Governor's Office of Administration, </a:t>
            </a:r>
            <a:r>
              <a:rPr lang="en-US" b="1" dirty="0"/>
              <a:t>Office for Information Technology</a:t>
            </a:r>
            <a:r>
              <a:rPr lang="en-US" dirty="0"/>
              <a:t>, and </a:t>
            </a:r>
            <a:r>
              <a:rPr lang="en-US" b="1" dirty="0"/>
              <a:t>Penn State Institutes of Energy and the Environment</a:t>
            </a:r>
            <a:r>
              <a:rPr lang="en-US" dirty="0"/>
              <a:t> of the </a:t>
            </a:r>
            <a:r>
              <a:rPr lang="en-US" b="1" dirty="0"/>
              <a:t>Pennsylvania State University</a:t>
            </a:r>
            <a:r>
              <a:rPr lang="en-US" dirty="0"/>
              <a:t>. </a:t>
            </a:r>
            <a:endParaRPr lang="en-US" dirty="0" smtClean="0"/>
          </a:p>
          <a:p>
            <a:r>
              <a:rPr lang="en-US" dirty="0" smtClean="0"/>
              <a:t>Funding </a:t>
            </a:r>
            <a:r>
              <a:rPr lang="en-US" dirty="0"/>
              <a:t>and support is provided by the </a:t>
            </a:r>
            <a:r>
              <a:rPr lang="en-US" b="1" dirty="0"/>
              <a:t>Pennsylvania Office for Information Technology</a:t>
            </a:r>
            <a:r>
              <a:rPr lang="en-US" dirty="0"/>
              <a:t>. </a:t>
            </a:r>
            <a:endParaRPr lang="en-US" dirty="0" smtClean="0"/>
          </a:p>
          <a:p>
            <a:r>
              <a:rPr lang="en-US" dirty="0" smtClean="0"/>
              <a:t>Penn </a:t>
            </a:r>
            <a:r>
              <a:rPr lang="en-US" dirty="0"/>
              <a:t>State </a:t>
            </a:r>
            <a:r>
              <a:rPr lang="en-US" dirty="0" smtClean="0"/>
              <a:t>provides significant contributions to PASDA including </a:t>
            </a:r>
            <a:r>
              <a:rPr lang="en-US" dirty="0"/>
              <a:t>system administration support and infrastructure from the </a:t>
            </a:r>
            <a:r>
              <a:rPr lang="en-US" b="1" dirty="0" smtClean="0"/>
              <a:t>Institute </a:t>
            </a:r>
            <a:r>
              <a:rPr lang="en-US" b="1" dirty="0"/>
              <a:t>for CyberScience</a:t>
            </a:r>
            <a:r>
              <a:rPr lang="en-US" dirty="0"/>
              <a:t>, and the </a:t>
            </a:r>
            <a:r>
              <a:rPr lang="en-US" b="1" dirty="0"/>
              <a:t>College of Earth and Mineral Sciences</a:t>
            </a:r>
            <a:r>
              <a:rPr lang="en-US" dirty="0"/>
              <a:t>. </a:t>
            </a:r>
          </a:p>
          <a:p>
            <a:endParaRPr lang="en-US" dirty="0"/>
          </a:p>
        </p:txBody>
      </p:sp>
    </p:spTree>
    <p:extLst>
      <p:ext uri="{BB962C8B-B14F-4D97-AF65-F5344CB8AC3E}">
        <p14:creationId xmlns:p14="http://schemas.microsoft.com/office/powerpoint/2010/main" val="1219880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Content Placeholder 2"/>
          <p:cNvSpPr>
            <a:spLocks noGrp="1"/>
          </p:cNvSpPr>
          <p:nvPr>
            <p:ph idx="1"/>
          </p:nvPr>
        </p:nvSpPr>
        <p:spPr>
          <a:xfrm>
            <a:off x="581192" y="2180496"/>
            <a:ext cx="11029615" cy="4196241"/>
          </a:xfrm>
        </p:spPr>
        <p:txBody>
          <a:bodyPr>
            <a:normAutofit lnSpcReduction="10000"/>
          </a:bodyPr>
          <a:lstStyle/>
          <a:p>
            <a:r>
              <a:rPr lang="en-US" dirty="0"/>
              <a:t>PASDA was developed as a service to the citizens of the Commonwealth of Pennsylvania. </a:t>
            </a:r>
            <a:endParaRPr lang="en-US" dirty="0" smtClean="0"/>
          </a:p>
          <a:p>
            <a:r>
              <a:rPr lang="en-US" dirty="0" smtClean="0"/>
              <a:t>The </a:t>
            </a:r>
            <a:r>
              <a:rPr lang="en-US" dirty="0"/>
              <a:t>purpose of PASDA is to serve as the Commonwealth's comprehensive and coordinated open geospatial data portal that provides free public access to geospatial data and information by, for, and about the Commonwealth of Pennsylvania. </a:t>
            </a:r>
            <a:endParaRPr lang="en-US" dirty="0" smtClean="0"/>
          </a:p>
          <a:p>
            <a:r>
              <a:rPr lang="en-US" dirty="0" smtClean="0"/>
              <a:t>PASDA provides access to credible and authoritative </a:t>
            </a:r>
            <a:r>
              <a:rPr lang="en-US" smtClean="0"/>
              <a:t>source data. </a:t>
            </a:r>
            <a:endParaRPr lang="en-US" dirty="0" smtClean="0"/>
          </a:p>
          <a:p>
            <a:r>
              <a:rPr lang="en-US" dirty="0"/>
              <a:t>M</a:t>
            </a:r>
            <a:r>
              <a:rPr lang="en-US" dirty="0" smtClean="0"/>
              <a:t>aintaining PASDA as a coordinated and comprehensive portal eliminates the creation of Data Silos that can frustrate and complicate public access to data. </a:t>
            </a:r>
          </a:p>
          <a:p>
            <a:r>
              <a:rPr lang="en-US" dirty="0"/>
              <a:t>One of the primary purposes of PASDA is to facilitate data sharing in a streamlined environment, making the process fast and easy for data sharing stakeholders. </a:t>
            </a:r>
            <a:endParaRPr lang="en-US" dirty="0" smtClean="0"/>
          </a:p>
          <a:p>
            <a:r>
              <a:rPr lang="en-US" dirty="0" smtClean="0"/>
              <a:t>Any state, local, or federal </a:t>
            </a:r>
            <a:r>
              <a:rPr lang="en-US" dirty="0"/>
              <a:t>government, non governmental agency, or academic institution can </a:t>
            </a:r>
            <a:r>
              <a:rPr lang="en-US" dirty="0" smtClean="0"/>
              <a:t>freely share </a:t>
            </a:r>
            <a:r>
              <a:rPr lang="en-US" dirty="0"/>
              <a:t>its geospatial data through </a:t>
            </a:r>
            <a:r>
              <a:rPr lang="en-US" dirty="0" smtClean="0"/>
              <a:t>PASDA. </a:t>
            </a:r>
          </a:p>
          <a:p>
            <a:r>
              <a:rPr lang="en-US" dirty="0" smtClean="0"/>
              <a:t>PASDA serves as Pennsylvania’s node on the NSDI and works at the national level to ensure that we meet national and international standards for metadata and data delivery. </a:t>
            </a:r>
            <a:endParaRPr lang="en-US" dirty="0"/>
          </a:p>
        </p:txBody>
      </p:sp>
    </p:spTree>
    <p:extLst>
      <p:ext uri="{BB962C8B-B14F-4D97-AF65-F5344CB8AC3E}">
        <p14:creationId xmlns:p14="http://schemas.microsoft.com/office/powerpoint/2010/main" val="2731597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Stats</a:t>
            </a:r>
            <a:endParaRPr lang="en-US" dirty="0"/>
          </a:p>
        </p:txBody>
      </p:sp>
      <p:sp>
        <p:nvSpPr>
          <p:cNvPr id="3" name="Content Placeholder 2"/>
          <p:cNvSpPr>
            <a:spLocks noGrp="1"/>
          </p:cNvSpPr>
          <p:nvPr>
            <p:ph idx="1"/>
          </p:nvPr>
        </p:nvSpPr>
        <p:spPr>
          <a:xfrm>
            <a:off x="581192" y="1941095"/>
            <a:ext cx="11029615" cy="4588041"/>
          </a:xfrm>
        </p:spPr>
        <p:txBody>
          <a:bodyPr>
            <a:normAutofit/>
          </a:bodyPr>
          <a:lstStyle/>
          <a:p>
            <a:r>
              <a:rPr lang="en-US" dirty="0"/>
              <a:t>PASDA </a:t>
            </a:r>
            <a:r>
              <a:rPr lang="en-US" dirty="0" smtClean="0"/>
              <a:t>stores </a:t>
            </a:r>
            <a:r>
              <a:rPr lang="en-US" dirty="0"/>
              <a:t>more than </a:t>
            </a:r>
            <a:r>
              <a:rPr lang="en-US" dirty="0" smtClean="0"/>
              <a:t>85 </a:t>
            </a:r>
            <a:r>
              <a:rPr lang="en-US" dirty="0"/>
              <a:t>Terabytes of data and provides access to </a:t>
            </a:r>
            <a:r>
              <a:rPr lang="en-US" dirty="0" smtClean="0"/>
              <a:t>more </a:t>
            </a:r>
            <a:r>
              <a:rPr lang="en-US" dirty="0"/>
              <a:t>than </a:t>
            </a:r>
            <a:r>
              <a:rPr lang="en-US" dirty="0" smtClean="0"/>
              <a:t>450,000 data sets. </a:t>
            </a:r>
          </a:p>
          <a:p>
            <a:pPr lvl="1"/>
            <a:r>
              <a:rPr lang="en-US" dirty="0" smtClean="0"/>
              <a:t>(Note: </a:t>
            </a:r>
            <a:r>
              <a:rPr lang="en-US" dirty="0"/>
              <a:t>T</a:t>
            </a:r>
            <a:r>
              <a:rPr lang="en-US" dirty="0" smtClean="0"/>
              <a:t>his does not include the </a:t>
            </a:r>
            <a:r>
              <a:rPr lang="en-US" sz="1300" b="1" dirty="0" smtClean="0"/>
              <a:t>Statewide Imagery Cache</a:t>
            </a:r>
            <a:r>
              <a:rPr lang="en-US" sz="1300" dirty="0" smtClean="0"/>
              <a:t> </a:t>
            </a:r>
            <a:r>
              <a:rPr lang="en-US" dirty="0" smtClean="0"/>
              <a:t>(</a:t>
            </a:r>
            <a:r>
              <a:rPr lang="en-US" dirty="0"/>
              <a:t>this data is only available for </a:t>
            </a:r>
            <a:r>
              <a:rPr lang="en-US" dirty="0" smtClean="0"/>
              <a:t>use via </a:t>
            </a:r>
            <a:r>
              <a:rPr lang="en-US" dirty="0"/>
              <a:t>a map </a:t>
            </a:r>
            <a:r>
              <a:rPr lang="en-US" dirty="0" smtClean="0"/>
              <a:t>service </a:t>
            </a:r>
            <a:r>
              <a:rPr lang="en-US" dirty="0"/>
              <a:t>or </a:t>
            </a:r>
            <a:r>
              <a:rPr lang="en-US" dirty="0" smtClean="0"/>
              <a:t>for viewing via </a:t>
            </a:r>
            <a:r>
              <a:rPr lang="en-US" dirty="0"/>
              <a:t>the PA Imagery </a:t>
            </a:r>
            <a:r>
              <a:rPr lang="en-US" dirty="0" smtClean="0"/>
              <a:t>Navigator) which consists of more than1.2 million images. </a:t>
            </a:r>
          </a:p>
          <a:p>
            <a:r>
              <a:rPr lang="en-US" dirty="0" smtClean="0"/>
              <a:t>Overview FY 2015/2016 </a:t>
            </a:r>
            <a:r>
              <a:rPr lang="en-US" dirty="0"/>
              <a:t>Statistics: </a:t>
            </a:r>
          </a:p>
          <a:p>
            <a:pPr lvl="1"/>
            <a:r>
              <a:rPr lang="en-US" dirty="0"/>
              <a:t>PASDA Hits: </a:t>
            </a:r>
            <a:r>
              <a:rPr lang="en-US" dirty="0" smtClean="0"/>
              <a:t> 91,169,041</a:t>
            </a:r>
          </a:p>
          <a:p>
            <a:pPr lvl="1"/>
            <a:r>
              <a:rPr lang="en-US" dirty="0" smtClean="0"/>
              <a:t>Page </a:t>
            </a:r>
            <a:r>
              <a:rPr lang="en-US" dirty="0"/>
              <a:t>Views: </a:t>
            </a:r>
            <a:r>
              <a:rPr lang="en-US" dirty="0" smtClean="0"/>
              <a:t>49,684,434</a:t>
            </a:r>
            <a:endParaRPr lang="en-US" dirty="0"/>
          </a:p>
          <a:p>
            <a:pPr lvl="1"/>
            <a:r>
              <a:rPr lang="en-US" dirty="0"/>
              <a:t>PASDA Unique Visitors: </a:t>
            </a:r>
            <a:r>
              <a:rPr lang="en-US" dirty="0" smtClean="0"/>
              <a:t>1,035,588</a:t>
            </a:r>
          </a:p>
          <a:p>
            <a:pPr lvl="1"/>
            <a:r>
              <a:rPr lang="en-US" dirty="0" smtClean="0"/>
              <a:t>Datasets </a:t>
            </a:r>
            <a:r>
              <a:rPr lang="en-US" dirty="0"/>
              <a:t>Downloaded: </a:t>
            </a:r>
            <a:r>
              <a:rPr lang="en-US" dirty="0" smtClean="0"/>
              <a:t>2,455,977</a:t>
            </a:r>
            <a:endParaRPr lang="en-US" dirty="0"/>
          </a:p>
          <a:p>
            <a:pPr lvl="1"/>
            <a:r>
              <a:rPr lang="en-US" dirty="0" smtClean="0"/>
              <a:t>Map Services Requested (APIs, KMLs</a:t>
            </a:r>
            <a:r>
              <a:rPr lang="en-US" dirty="0"/>
              <a:t>, </a:t>
            </a:r>
            <a:r>
              <a:rPr lang="en-US" dirty="0" smtClean="0"/>
              <a:t>WMS, REST): 70,899,511</a:t>
            </a:r>
            <a:endParaRPr lang="en-US" dirty="0"/>
          </a:p>
          <a:p>
            <a:pPr lvl="1"/>
            <a:r>
              <a:rPr lang="en-US" dirty="0" smtClean="0"/>
              <a:t>Pennsylvania Imagery Navigator</a:t>
            </a:r>
            <a:r>
              <a:rPr lang="en-US" smtClean="0"/>
              <a:t>: </a:t>
            </a:r>
            <a:r>
              <a:rPr lang="en-US" smtClean="0"/>
              <a:t>5,456,183</a:t>
            </a:r>
            <a:endParaRPr lang="en-US" dirty="0"/>
          </a:p>
          <a:p>
            <a:endParaRPr lang="en-US" dirty="0"/>
          </a:p>
        </p:txBody>
      </p:sp>
    </p:spTree>
    <p:extLst>
      <p:ext uri="{BB962C8B-B14F-4D97-AF65-F5344CB8AC3E}">
        <p14:creationId xmlns:p14="http://schemas.microsoft.com/office/powerpoint/2010/main" val="870844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Users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State Agencies</a:t>
            </a:r>
          </a:p>
          <a:p>
            <a:r>
              <a:rPr lang="en-US" dirty="0" smtClean="0"/>
              <a:t>Local Governments—Municipal, County, Regional</a:t>
            </a:r>
          </a:p>
          <a:p>
            <a:r>
              <a:rPr lang="en-US" dirty="0" smtClean="0"/>
              <a:t>Federal Agencies—EPA, FEMA, US Military, Homeland Security, National Weather Service,  Army </a:t>
            </a:r>
            <a:r>
              <a:rPr lang="en-US" dirty="0" err="1" smtClean="0"/>
              <a:t>Corps,Transportation</a:t>
            </a:r>
            <a:r>
              <a:rPr lang="en-US" dirty="0" smtClean="0"/>
              <a:t>,…</a:t>
            </a:r>
          </a:p>
          <a:p>
            <a:r>
              <a:rPr lang="en-US" dirty="0" smtClean="0"/>
              <a:t>Emergency Responders, Police Departments</a:t>
            </a:r>
          </a:p>
          <a:p>
            <a:r>
              <a:rPr lang="en-US" dirty="0" smtClean="0"/>
              <a:t>Non Profit Organizations</a:t>
            </a:r>
          </a:p>
          <a:p>
            <a:r>
              <a:rPr lang="en-US" dirty="0" smtClean="0"/>
              <a:t>Conservation Districts</a:t>
            </a:r>
          </a:p>
          <a:p>
            <a:r>
              <a:rPr lang="en-US" dirty="0" smtClean="0"/>
              <a:t>Academic Institutions</a:t>
            </a:r>
          </a:p>
          <a:p>
            <a:r>
              <a:rPr lang="en-US" dirty="0" smtClean="0"/>
              <a:t>Business and Industry: Engineering, Surveying, Utilities, Engineers, Architects, Developers, Environmental Management, Real Estate, Transportation, Geospatial…</a:t>
            </a:r>
          </a:p>
          <a:p>
            <a:r>
              <a:rPr lang="en-US" dirty="0" smtClean="0"/>
              <a:t>K-12 Schools</a:t>
            </a:r>
          </a:p>
          <a:p>
            <a:r>
              <a:rPr lang="en-US" dirty="0" smtClean="0"/>
              <a:t>Pennsylvania Citizens!</a:t>
            </a:r>
            <a:endParaRPr lang="en-US" dirty="0"/>
          </a:p>
        </p:txBody>
      </p:sp>
    </p:spTree>
    <p:extLst>
      <p:ext uri="{BB962C8B-B14F-4D97-AF65-F5344CB8AC3E}">
        <p14:creationId xmlns:p14="http://schemas.microsoft.com/office/powerpoint/2010/main" val="266528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Today: Services</a:t>
            </a:r>
            <a:endParaRPr lang="en-US" dirty="0"/>
          </a:p>
        </p:txBody>
      </p:sp>
      <p:sp>
        <p:nvSpPr>
          <p:cNvPr id="3" name="Content Placeholder 2"/>
          <p:cNvSpPr>
            <a:spLocks noGrp="1"/>
          </p:cNvSpPr>
          <p:nvPr>
            <p:ph sz="half" idx="1"/>
          </p:nvPr>
        </p:nvSpPr>
        <p:spPr>
          <a:xfrm>
            <a:off x="581193" y="2468634"/>
            <a:ext cx="5422390" cy="3633047"/>
          </a:xfrm>
        </p:spPr>
        <p:txBody>
          <a:bodyPr>
            <a:normAutofit/>
          </a:bodyPr>
          <a:lstStyle/>
          <a:p>
            <a:r>
              <a:rPr lang="en-US" dirty="0" smtClean="0"/>
              <a:t>Data Storage</a:t>
            </a:r>
          </a:p>
          <a:p>
            <a:r>
              <a:rPr lang="en-US" dirty="0" smtClean="0"/>
              <a:t>Data Management and Curation</a:t>
            </a:r>
          </a:p>
          <a:p>
            <a:r>
              <a:rPr lang="en-US" dirty="0" smtClean="0"/>
              <a:t>Metadata Development</a:t>
            </a:r>
          </a:p>
          <a:p>
            <a:r>
              <a:rPr lang="en-US" dirty="0" smtClean="0"/>
              <a:t>Metadata Training</a:t>
            </a:r>
          </a:p>
          <a:p>
            <a:r>
              <a:rPr lang="en-US" dirty="0" smtClean="0"/>
              <a:t>Data Search and Retrieval</a:t>
            </a:r>
          </a:p>
          <a:p>
            <a:r>
              <a:rPr lang="en-US" dirty="0" smtClean="0"/>
              <a:t>Data Download (in multiple formats)</a:t>
            </a:r>
          </a:p>
          <a:p>
            <a:r>
              <a:rPr lang="en-US" dirty="0" smtClean="0"/>
              <a:t>Map Services/APIs/KMLs</a:t>
            </a:r>
          </a:p>
          <a:p>
            <a:r>
              <a:rPr lang="en-US" dirty="0"/>
              <a:t>Data Preservation and Archiving</a:t>
            </a:r>
          </a:p>
          <a:p>
            <a:pPr marL="0" indent="0">
              <a:buNone/>
            </a:pPr>
            <a:endParaRPr lang="en-US" dirty="0" smtClean="0"/>
          </a:p>
          <a:p>
            <a:endParaRPr lang="en-US" dirty="0" smtClean="0"/>
          </a:p>
          <a:p>
            <a:endParaRPr lang="en-US" dirty="0"/>
          </a:p>
        </p:txBody>
      </p:sp>
      <p:sp>
        <p:nvSpPr>
          <p:cNvPr id="7" name="Content Placeholder 6"/>
          <p:cNvSpPr>
            <a:spLocks noGrp="1"/>
          </p:cNvSpPr>
          <p:nvPr>
            <p:ph sz="half" idx="2"/>
          </p:nvPr>
        </p:nvSpPr>
        <p:spPr>
          <a:xfrm>
            <a:off x="6188417" y="2356339"/>
            <a:ext cx="5422392" cy="3633047"/>
          </a:xfrm>
        </p:spPr>
        <p:txBody>
          <a:bodyPr>
            <a:normAutofit/>
          </a:bodyPr>
          <a:lstStyle/>
          <a:p>
            <a:r>
              <a:rPr lang="en-US" dirty="0"/>
              <a:t>Online Mapping Apps</a:t>
            </a:r>
          </a:p>
          <a:p>
            <a:pPr lvl="1"/>
            <a:r>
              <a:rPr lang="en-US" dirty="0"/>
              <a:t>Data Previewer</a:t>
            </a:r>
          </a:p>
          <a:p>
            <a:pPr lvl="1"/>
            <a:r>
              <a:rPr lang="en-US" dirty="0"/>
              <a:t>PA Imagery Navigator</a:t>
            </a:r>
          </a:p>
          <a:p>
            <a:pPr lvl="1"/>
            <a:r>
              <a:rPr lang="en-US" dirty="0"/>
              <a:t>PA Atlas</a:t>
            </a:r>
          </a:p>
          <a:p>
            <a:pPr lvl="1"/>
            <a:r>
              <a:rPr lang="en-US" dirty="0"/>
              <a:t>PA Mine Map Atlas</a:t>
            </a:r>
          </a:p>
          <a:p>
            <a:pPr lvl="1"/>
            <a:r>
              <a:rPr lang="en-US" dirty="0"/>
              <a:t>Data Previewer</a:t>
            </a:r>
          </a:p>
          <a:p>
            <a:r>
              <a:rPr lang="en-US" dirty="0"/>
              <a:t>User Support</a:t>
            </a:r>
          </a:p>
          <a:p>
            <a:r>
              <a:rPr lang="en-US" dirty="0"/>
              <a:t>Offline Data </a:t>
            </a:r>
            <a:r>
              <a:rPr lang="en-US" dirty="0" smtClean="0"/>
              <a:t>Access</a:t>
            </a:r>
          </a:p>
          <a:p>
            <a:r>
              <a:rPr lang="en-US" dirty="0"/>
              <a:t>Integration with Additional Resources</a:t>
            </a:r>
          </a:p>
          <a:p>
            <a:endParaRPr lang="en-US" dirty="0"/>
          </a:p>
          <a:p>
            <a:pPr marL="0" indent="0">
              <a:buNone/>
            </a:pPr>
            <a:endParaRPr lang="en-US" dirty="0"/>
          </a:p>
        </p:txBody>
      </p:sp>
    </p:spTree>
    <p:extLst>
      <p:ext uri="{BB962C8B-B14F-4D97-AF65-F5344CB8AC3E}">
        <p14:creationId xmlns:p14="http://schemas.microsoft.com/office/powerpoint/2010/main" val="2572055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Online Mapping</a:t>
            </a:r>
            <a:endParaRPr lang="en-GB" dirty="0"/>
          </a:p>
        </p:txBody>
      </p:sp>
      <p:pic>
        <p:nvPicPr>
          <p:cNvPr id="4" name="Content Placeholder 3"/>
          <p:cNvPicPr>
            <a:picLocks noGrp="1" noChangeAspect="1"/>
          </p:cNvPicPr>
          <p:nvPr>
            <p:ph idx="1"/>
          </p:nvPr>
        </p:nvPicPr>
        <p:blipFill>
          <a:blip r:embed="rId3"/>
          <a:stretch>
            <a:fillRect/>
          </a:stretch>
        </p:blipFill>
        <p:spPr>
          <a:xfrm>
            <a:off x="3264568" y="1833711"/>
            <a:ext cx="4772526" cy="485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53775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386</TotalTime>
  <Words>1490</Words>
  <Application>Microsoft Office PowerPoint</Application>
  <PresentationFormat>Widescreen</PresentationFormat>
  <Paragraphs>148</Paragraphs>
  <Slides>27</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Gill Sans MT</vt:lpstr>
      <vt:lpstr>Wingdings 2</vt:lpstr>
      <vt:lpstr>Dividend</vt:lpstr>
      <vt:lpstr>Pennsylvania Spatial data access</vt:lpstr>
      <vt:lpstr>Overview</vt:lpstr>
      <vt:lpstr>Question</vt:lpstr>
      <vt:lpstr>About pasda</vt:lpstr>
      <vt:lpstr>Purpose</vt:lpstr>
      <vt:lpstr>Stats</vt:lpstr>
      <vt:lpstr>PASDA Users</vt:lpstr>
      <vt:lpstr>Pasda Today: Services</vt:lpstr>
      <vt:lpstr>PASDA Online Mapping</vt:lpstr>
      <vt:lpstr>Pennsylvania Imagery Navigator</vt:lpstr>
      <vt:lpstr>PA Imagery Navigator: Historic Imagery</vt:lpstr>
      <vt:lpstr>PA Imagery Navigator: Most recent Imagery</vt:lpstr>
      <vt:lpstr>PA Imagery Navigator: LIDAR, Topos, DEms</vt:lpstr>
      <vt:lpstr>Pennsylvania Atlas</vt:lpstr>
      <vt:lpstr>PA Atlas</vt:lpstr>
      <vt:lpstr>Pennsylvania Mine Map Atlas</vt:lpstr>
      <vt:lpstr>Pennsylvania Mine Map Atlas</vt:lpstr>
      <vt:lpstr>Pennsylvania Mine Map Atlas</vt:lpstr>
      <vt:lpstr>Mine Map Data</vt:lpstr>
      <vt:lpstr>PHUMMIS Integration</vt:lpstr>
      <vt:lpstr>PA Mine Map Atlas</vt:lpstr>
      <vt:lpstr>PASDA &amp; Open Data</vt:lpstr>
      <vt:lpstr>Preservation &amp; Persistence</vt:lpstr>
      <vt:lpstr>Preservation &amp; Persistence</vt:lpstr>
      <vt:lpstr>Outreach</vt:lpstr>
      <vt:lpstr>User Support</vt:lpstr>
      <vt:lpstr>Thank you!</vt:lpstr>
    </vt:vector>
  </TitlesOfParts>
  <Company>Penn State 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MAURIE KELLY</dc:creator>
  <cp:lastModifiedBy>MAURIE KELLY</cp:lastModifiedBy>
  <cp:revision>189</cp:revision>
  <dcterms:created xsi:type="dcterms:W3CDTF">2015-11-12T14:25:46Z</dcterms:created>
  <dcterms:modified xsi:type="dcterms:W3CDTF">2016-08-05T20:41:39Z</dcterms:modified>
</cp:coreProperties>
</file>