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302" r:id="rId5"/>
    <p:sldId id="314" r:id="rId6"/>
    <p:sldId id="316" r:id="rId7"/>
    <p:sldId id="303" r:id="rId8"/>
    <p:sldId id="305" r:id="rId9"/>
    <p:sldId id="304" r:id="rId10"/>
    <p:sldId id="306" r:id="rId11"/>
    <p:sldId id="351" r:id="rId12"/>
    <p:sldId id="307" r:id="rId13"/>
    <p:sldId id="308" r:id="rId14"/>
    <p:sldId id="309" r:id="rId15"/>
    <p:sldId id="311" r:id="rId16"/>
    <p:sldId id="312" r:id="rId17"/>
    <p:sldId id="313" r:id="rId18"/>
    <p:sldId id="320" r:id="rId19"/>
    <p:sldId id="318" r:id="rId20"/>
    <p:sldId id="319" r:id="rId21"/>
    <p:sldId id="321" r:id="rId22"/>
    <p:sldId id="338" r:id="rId23"/>
    <p:sldId id="322" r:id="rId24"/>
    <p:sldId id="363" r:id="rId25"/>
    <p:sldId id="323" r:id="rId26"/>
    <p:sldId id="324" r:id="rId27"/>
    <p:sldId id="329" r:id="rId28"/>
    <p:sldId id="325" r:id="rId29"/>
    <p:sldId id="327" r:id="rId30"/>
    <p:sldId id="326" r:id="rId31"/>
    <p:sldId id="328" r:id="rId32"/>
    <p:sldId id="330" r:id="rId33"/>
    <p:sldId id="331" r:id="rId34"/>
    <p:sldId id="333" r:id="rId35"/>
    <p:sldId id="332" r:id="rId36"/>
    <p:sldId id="334" r:id="rId37"/>
    <p:sldId id="335" r:id="rId38"/>
    <p:sldId id="353" r:id="rId39"/>
    <p:sldId id="337" r:id="rId40"/>
    <p:sldId id="339" r:id="rId41"/>
    <p:sldId id="356" r:id="rId42"/>
    <p:sldId id="362" r:id="rId43"/>
    <p:sldId id="354" r:id="rId44"/>
    <p:sldId id="340" r:id="rId45"/>
    <p:sldId id="341" r:id="rId46"/>
    <p:sldId id="344" r:id="rId47"/>
    <p:sldId id="345" r:id="rId48"/>
    <p:sldId id="346" r:id="rId49"/>
    <p:sldId id="342" r:id="rId50"/>
    <p:sldId id="347" r:id="rId51"/>
    <p:sldId id="348" r:id="rId52"/>
    <p:sldId id="349" r:id="rId53"/>
    <p:sldId id="350" r:id="rId54"/>
    <p:sldId id="358" r:id="rId55"/>
    <p:sldId id="352" r:id="rId56"/>
    <p:sldId id="357" r:id="rId57"/>
    <p:sldId id="359" r:id="rId58"/>
    <p:sldId id="343" r:id="rId59"/>
    <p:sldId id="361" r:id="rId60"/>
    <p:sldId id="258" r:id="rId61"/>
    <p:sldId id="36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A7390-1BBD-FF6D-FD5F-1D89ECAB5E74}" name="Chang, Hwei-Kit" initials="CH" userId="S::hkc1@psu.edu::80fd5628-02c6-49df-9a90-26b91e147c06" providerId="AD"/>
  <p188:author id="{187D4FB9-E72A-39AC-D426-74A45175372A}" name="Helms, Christy" initials="HC" userId="S::cwh19@psu.edu::91688d09-a9ef-46f6-ad84-36bcb1cd48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9AD8"/>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12"/>
    <p:restoredTop sz="72245"/>
  </p:normalViewPr>
  <p:slideViewPr>
    <p:cSldViewPr snapToGrid="0">
      <p:cViewPr varScale="1">
        <p:scale>
          <a:sx n="90" d="100"/>
          <a:sy n="90" d="100"/>
        </p:scale>
        <p:origin x="27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F11AA-CDFC-6445-B7C9-4482534BE639}"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B8A939-0AD7-2644-86F8-59EFEBB3EFB1}" type="slidenum">
              <a:rPr lang="en-US" smtClean="0"/>
              <a:t>‹#›</a:t>
            </a:fld>
            <a:endParaRPr lang="en-US"/>
          </a:p>
        </p:txBody>
      </p:sp>
    </p:spTree>
    <p:extLst>
      <p:ext uri="{BB962C8B-B14F-4D97-AF65-F5344CB8AC3E}">
        <p14:creationId xmlns:p14="http://schemas.microsoft.com/office/powerpoint/2010/main" val="134337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Metadata Requirements for 3D Data Authors: Jon Blundell, Jasmine L. Clark, Katherine E. </a:t>
            </a:r>
            <a:r>
              <a:rPr lang="en-US" dirty="0" err="1"/>
              <a:t>DeVet</a:t>
            </a:r>
            <a:r>
              <a:rPr lang="en-US" dirty="0"/>
              <a:t>, Juliet L. Hardesty</a:t>
            </a:r>
          </a:p>
        </p:txBody>
      </p:sp>
      <p:sp>
        <p:nvSpPr>
          <p:cNvPr id="4" name="Slide Number Placeholder 3"/>
          <p:cNvSpPr>
            <a:spLocks noGrp="1"/>
          </p:cNvSpPr>
          <p:nvPr>
            <p:ph type="sldNum" sz="quarter" idx="5"/>
          </p:nvPr>
        </p:nvSpPr>
        <p:spPr/>
        <p:txBody>
          <a:bodyPr/>
          <a:lstStyle/>
          <a:p>
            <a:fld id="{43B8A939-0AD7-2644-86F8-59EFEBB3EFB1}" type="slidenum">
              <a:rPr lang="en-US" smtClean="0"/>
              <a:t>34</a:t>
            </a:fld>
            <a:endParaRPr lang="en-US"/>
          </a:p>
        </p:txBody>
      </p:sp>
    </p:spTree>
    <p:extLst>
      <p:ext uri="{BB962C8B-B14F-4D97-AF65-F5344CB8AC3E}">
        <p14:creationId xmlns:p14="http://schemas.microsoft.com/office/powerpoint/2010/main" val="187086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43</a:t>
            </a:fld>
            <a:endParaRPr lang="en-US"/>
          </a:p>
        </p:txBody>
      </p:sp>
    </p:spTree>
    <p:extLst>
      <p:ext uri="{BB962C8B-B14F-4D97-AF65-F5344CB8AC3E}">
        <p14:creationId xmlns:p14="http://schemas.microsoft.com/office/powerpoint/2010/main" val="239884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44</a:t>
            </a:fld>
            <a:endParaRPr lang="en-US"/>
          </a:p>
        </p:txBody>
      </p:sp>
    </p:spTree>
    <p:extLst>
      <p:ext uri="{BB962C8B-B14F-4D97-AF65-F5344CB8AC3E}">
        <p14:creationId xmlns:p14="http://schemas.microsoft.com/office/powerpoint/2010/main" val="255999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45</a:t>
            </a:fld>
            <a:endParaRPr lang="en-US"/>
          </a:p>
        </p:txBody>
      </p:sp>
    </p:spTree>
    <p:extLst>
      <p:ext uri="{BB962C8B-B14F-4D97-AF65-F5344CB8AC3E}">
        <p14:creationId xmlns:p14="http://schemas.microsoft.com/office/powerpoint/2010/main" val="1314434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46</a:t>
            </a:fld>
            <a:endParaRPr lang="en-US"/>
          </a:p>
        </p:txBody>
      </p:sp>
    </p:spTree>
    <p:extLst>
      <p:ext uri="{BB962C8B-B14F-4D97-AF65-F5344CB8AC3E}">
        <p14:creationId xmlns:p14="http://schemas.microsoft.com/office/powerpoint/2010/main" val="132436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47</a:t>
            </a:fld>
            <a:endParaRPr lang="en-US"/>
          </a:p>
        </p:txBody>
      </p:sp>
    </p:spTree>
    <p:extLst>
      <p:ext uri="{BB962C8B-B14F-4D97-AF65-F5344CB8AC3E}">
        <p14:creationId xmlns:p14="http://schemas.microsoft.com/office/powerpoint/2010/main" val="320123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48</a:t>
            </a:fld>
            <a:endParaRPr lang="en-US"/>
          </a:p>
        </p:txBody>
      </p:sp>
    </p:spTree>
    <p:extLst>
      <p:ext uri="{BB962C8B-B14F-4D97-AF65-F5344CB8AC3E}">
        <p14:creationId xmlns:p14="http://schemas.microsoft.com/office/powerpoint/2010/main" val="285329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49</a:t>
            </a:fld>
            <a:endParaRPr lang="en-US"/>
          </a:p>
        </p:txBody>
      </p:sp>
    </p:spTree>
    <p:extLst>
      <p:ext uri="{BB962C8B-B14F-4D97-AF65-F5344CB8AC3E}">
        <p14:creationId xmlns:p14="http://schemas.microsoft.com/office/powerpoint/2010/main" val="217459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50</a:t>
            </a:fld>
            <a:endParaRPr lang="en-US"/>
          </a:p>
        </p:txBody>
      </p:sp>
    </p:spTree>
    <p:extLst>
      <p:ext uri="{BB962C8B-B14F-4D97-AF65-F5344CB8AC3E}">
        <p14:creationId xmlns:p14="http://schemas.microsoft.com/office/powerpoint/2010/main" val="4057585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51</a:t>
            </a:fld>
            <a:endParaRPr lang="en-US"/>
          </a:p>
        </p:txBody>
      </p:sp>
    </p:spTree>
    <p:extLst>
      <p:ext uri="{BB962C8B-B14F-4D97-AF65-F5344CB8AC3E}">
        <p14:creationId xmlns:p14="http://schemas.microsoft.com/office/powerpoint/2010/main" val="357258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52</a:t>
            </a:fld>
            <a:endParaRPr lang="en-US"/>
          </a:p>
        </p:txBody>
      </p:sp>
    </p:spTree>
    <p:extLst>
      <p:ext uri="{BB962C8B-B14F-4D97-AF65-F5344CB8AC3E}">
        <p14:creationId xmlns:p14="http://schemas.microsoft.com/office/powerpoint/2010/main" val="76102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Metadata Requirements for 3D Data Authors: Jon Blundell, Jasmine L. Clark, Katherine E. </a:t>
            </a:r>
            <a:r>
              <a:rPr lang="en-US" dirty="0" err="1"/>
              <a:t>DeVet</a:t>
            </a:r>
            <a:r>
              <a:rPr lang="en-US" dirty="0"/>
              <a:t>, Juliet L. Hardesty</a:t>
            </a:r>
          </a:p>
        </p:txBody>
      </p:sp>
      <p:sp>
        <p:nvSpPr>
          <p:cNvPr id="4" name="Slide Number Placeholder 3"/>
          <p:cNvSpPr>
            <a:spLocks noGrp="1"/>
          </p:cNvSpPr>
          <p:nvPr>
            <p:ph type="sldNum" sz="quarter" idx="5"/>
          </p:nvPr>
        </p:nvSpPr>
        <p:spPr/>
        <p:txBody>
          <a:bodyPr/>
          <a:lstStyle/>
          <a:p>
            <a:fld id="{43B8A939-0AD7-2644-86F8-59EFEBB3EFB1}" type="slidenum">
              <a:rPr lang="en-US" smtClean="0"/>
              <a:t>35</a:t>
            </a:fld>
            <a:endParaRPr lang="en-US"/>
          </a:p>
        </p:txBody>
      </p:sp>
    </p:spTree>
    <p:extLst>
      <p:ext uri="{BB962C8B-B14F-4D97-AF65-F5344CB8AC3E}">
        <p14:creationId xmlns:p14="http://schemas.microsoft.com/office/powerpoint/2010/main" val="2566334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53</a:t>
            </a:fld>
            <a:endParaRPr lang="en-US"/>
          </a:p>
        </p:txBody>
      </p:sp>
    </p:spTree>
    <p:extLst>
      <p:ext uri="{BB962C8B-B14F-4D97-AF65-F5344CB8AC3E}">
        <p14:creationId xmlns:p14="http://schemas.microsoft.com/office/powerpoint/2010/main" val="35411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54</a:t>
            </a:fld>
            <a:endParaRPr lang="en-US"/>
          </a:p>
        </p:txBody>
      </p:sp>
    </p:spTree>
    <p:extLst>
      <p:ext uri="{BB962C8B-B14F-4D97-AF65-F5344CB8AC3E}">
        <p14:creationId xmlns:p14="http://schemas.microsoft.com/office/powerpoint/2010/main" val="64516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55</a:t>
            </a:fld>
            <a:endParaRPr lang="en-US"/>
          </a:p>
        </p:txBody>
      </p:sp>
    </p:spTree>
    <p:extLst>
      <p:ext uri="{BB962C8B-B14F-4D97-AF65-F5344CB8AC3E}">
        <p14:creationId xmlns:p14="http://schemas.microsoft.com/office/powerpoint/2010/main" val="322562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56</a:t>
            </a:fld>
            <a:endParaRPr lang="en-US"/>
          </a:p>
        </p:txBody>
      </p:sp>
    </p:spTree>
    <p:extLst>
      <p:ext uri="{BB962C8B-B14F-4D97-AF65-F5344CB8AC3E}">
        <p14:creationId xmlns:p14="http://schemas.microsoft.com/office/powerpoint/2010/main" val="1829526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B8A939-0AD7-2644-86F8-59EFEBB3EFB1}" type="slidenum">
              <a:rPr lang="en-US" smtClean="0"/>
              <a:t>57</a:t>
            </a:fld>
            <a:endParaRPr lang="en-US"/>
          </a:p>
        </p:txBody>
      </p:sp>
    </p:spTree>
    <p:extLst>
      <p:ext uri="{BB962C8B-B14F-4D97-AF65-F5344CB8AC3E}">
        <p14:creationId xmlns:p14="http://schemas.microsoft.com/office/powerpoint/2010/main" val="3278463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58</a:t>
            </a:fld>
            <a:endParaRPr lang="en-US"/>
          </a:p>
        </p:txBody>
      </p:sp>
    </p:spTree>
    <p:extLst>
      <p:ext uri="{BB962C8B-B14F-4D97-AF65-F5344CB8AC3E}">
        <p14:creationId xmlns:p14="http://schemas.microsoft.com/office/powerpoint/2010/main" val="227192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36</a:t>
            </a:fld>
            <a:endParaRPr lang="en-US"/>
          </a:p>
        </p:txBody>
      </p:sp>
    </p:spTree>
    <p:extLst>
      <p:ext uri="{BB962C8B-B14F-4D97-AF65-F5344CB8AC3E}">
        <p14:creationId xmlns:p14="http://schemas.microsoft.com/office/powerpoint/2010/main" val="46028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37</a:t>
            </a:fld>
            <a:endParaRPr lang="en-US"/>
          </a:p>
        </p:txBody>
      </p:sp>
    </p:spTree>
    <p:extLst>
      <p:ext uri="{BB962C8B-B14F-4D97-AF65-F5344CB8AC3E}">
        <p14:creationId xmlns:p14="http://schemas.microsoft.com/office/powerpoint/2010/main" val="424092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38</a:t>
            </a:fld>
            <a:endParaRPr lang="en-US"/>
          </a:p>
        </p:txBody>
      </p:sp>
    </p:spTree>
    <p:extLst>
      <p:ext uri="{BB962C8B-B14F-4D97-AF65-F5344CB8AC3E}">
        <p14:creationId xmlns:p14="http://schemas.microsoft.com/office/powerpoint/2010/main" val="10590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39</a:t>
            </a:fld>
            <a:endParaRPr lang="en-US"/>
          </a:p>
        </p:txBody>
      </p:sp>
    </p:spTree>
    <p:extLst>
      <p:ext uri="{BB962C8B-B14F-4D97-AF65-F5344CB8AC3E}">
        <p14:creationId xmlns:p14="http://schemas.microsoft.com/office/powerpoint/2010/main" val="405056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40</a:t>
            </a:fld>
            <a:endParaRPr lang="en-US"/>
          </a:p>
        </p:txBody>
      </p:sp>
    </p:spTree>
    <p:extLst>
      <p:ext uri="{BB962C8B-B14F-4D97-AF65-F5344CB8AC3E}">
        <p14:creationId xmlns:p14="http://schemas.microsoft.com/office/powerpoint/2010/main" val="274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41</a:t>
            </a:fld>
            <a:endParaRPr lang="en-US"/>
          </a:p>
        </p:txBody>
      </p:sp>
    </p:spTree>
    <p:extLst>
      <p:ext uri="{BB962C8B-B14F-4D97-AF65-F5344CB8AC3E}">
        <p14:creationId xmlns:p14="http://schemas.microsoft.com/office/powerpoint/2010/main" val="241592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8A939-0AD7-2644-86F8-59EFEBB3EFB1}" type="slidenum">
              <a:rPr lang="en-US" smtClean="0"/>
              <a:t>42</a:t>
            </a:fld>
            <a:endParaRPr lang="en-US"/>
          </a:p>
        </p:txBody>
      </p:sp>
    </p:spTree>
    <p:extLst>
      <p:ext uri="{BB962C8B-B14F-4D97-AF65-F5344CB8AC3E}">
        <p14:creationId xmlns:p14="http://schemas.microsoft.com/office/powerpoint/2010/main" val="1570585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FDBA-7E1F-4496-8BC5-FCA442D8689A}"/>
              </a:ext>
            </a:extLst>
          </p:cNvPr>
          <p:cNvSpPr>
            <a:spLocks noGrp="1"/>
          </p:cNvSpPr>
          <p:nvPr>
            <p:ph type="ctrTitle"/>
          </p:nvPr>
        </p:nvSpPr>
        <p:spPr>
          <a:xfrm>
            <a:off x="411637" y="801852"/>
            <a:ext cx="7344997" cy="2387600"/>
          </a:xfrm>
        </p:spPr>
        <p:txBody>
          <a:bodyPr anchor="b">
            <a:normAutofit/>
          </a:bodyPr>
          <a:lstStyle>
            <a:lvl1pPr algn="l">
              <a:defRPr sz="4800" b="1">
                <a:solidFill>
                  <a:schemeClr val="bg1"/>
                </a:solidFill>
                <a:latin typeface="Serifa" panose="00000500000000000000"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FC052D70-8A96-4D5E-B75D-880505AA7B7D}"/>
              </a:ext>
            </a:extLst>
          </p:cNvPr>
          <p:cNvSpPr>
            <a:spLocks noGrp="1"/>
          </p:cNvSpPr>
          <p:nvPr>
            <p:ph type="subTitle" idx="1"/>
          </p:nvPr>
        </p:nvSpPr>
        <p:spPr>
          <a:xfrm>
            <a:off x="411637" y="3281527"/>
            <a:ext cx="9144000" cy="1655762"/>
          </a:xfrm>
        </p:spPr>
        <p:txBody>
          <a:bodyPr>
            <a:normAutofit/>
          </a:bodyPr>
          <a:lstStyle>
            <a:lvl1pPr marL="0" indent="0" algn="l">
              <a:buNone/>
              <a:defRPr sz="2800">
                <a:solidFill>
                  <a:schemeClr val="bg1"/>
                </a:solidFill>
                <a:latin typeface="Proxima Nova"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3256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B262-55C5-4DBE-B79E-8C3E93EFA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F1E63-313B-49CB-A707-17C6859A71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A2D73-A396-4156-ACE5-69AFD91DFBCC}"/>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5" name="Footer Placeholder 4">
            <a:extLst>
              <a:ext uri="{FF2B5EF4-FFF2-40B4-BE49-F238E27FC236}">
                <a16:creationId xmlns:a16="http://schemas.microsoft.com/office/drawing/2014/main" id="{9FCCD14A-9AA3-4F96-8101-9412DC02A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EC05E-BC2E-4027-9C71-88BEF5CAC9D9}"/>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252163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5D34C-DA1E-4D26-A33E-462F15E938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B4CAA0-DE93-4FAE-8469-447F7288E5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A984A-EFFA-43D8-984D-8CC8AC9B4033}"/>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5" name="Footer Placeholder 4">
            <a:extLst>
              <a:ext uri="{FF2B5EF4-FFF2-40B4-BE49-F238E27FC236}">
                <a16:creationId xmlns:a16="http://schemas.microsoft.com/office/drawing/2014/main" id="{0A9958FE-B622-4BF4-A223-16A20AD5C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4D4A2-3719-4326-83DB-79F2F32938AF}"/>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191195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C25B-47BF-4BF5-B39C-B125F6A77AC3}"/>
              </a:ext>
            </a:extLst>
          </p:cNvPr>
          <p:cNvSpPr>
            <a:spLocks noGrp="1"/>
          </p:cNvSpPr>
          <p:nvPr>
            <p:ph type="title"/>
          </p:nvPr>
        </p:nvSpPr>
        <p:spPr>
          <a:xfrm>
            <a:off x="1576552" y="260283"/>
            <a:ext cx="9777248" cy="841507"/>
          </a:xfrm>
        </p:spPr>
        <p:txBody>
          <a:bodyPr>
            <a:normAutofit/>
          </a:bodyPr>
          <a:lstStyle>
            <a:lvl1pPr>
              <a:defRPr sz="3600" b="1">
                <a:solidFill>
                  <a:srgbClr val="041E42"/>
                </a:solidFill>
                <a:latin typeface="Serifa" panose="00000500000000000000"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27FDA49-537C-47D3-A6C5-A6084E564EF6}"/>
              </a:ext>
            </a:extLst>
          </p:cNvPr>
          <p:cNvSpPr>
            <a:spLocks noGrp="1"/>
          </p:cNvSpPr>
          <p:nvPr>
            <p:ph idx="1"/>
          </p:nvPr>
        </p:nvSpPr>
        <p:spPr>
          <a:xfrm>
            <a:off x="1576552" y="1303284"/>
            <a:ext cx="9777248" cy="4667021"/>
          </a:xfrm>
        </p:spPr>
        <p:txBody>
          <a:bodyPr/>
          <a:lstStyle>
            <a:lvl1pPr>
              <a:defRPr>
                <a:solidFill>
                  <a:srgbClr val="041E42"/>
                </a:solidFill>
                <a:latin typeface="Proxima Nova" panose="02000506030000020004" pitchFamily="50" charset="0"/>
              </a:defRPr>
            </a:lvl1pPr>
            <a:lvl2pPr>
              <a:defRPr>
                <a:solidFill>
                  <a:srgbClr val="041E42"/>
                </a:solidFill>
                <a:latin typeface="Proxima Nova" panose="02000506030000020004" pitchFamily="50" charset="0"/>
              </a:defRPr>
            </a:lvl2pPr>
            <a:lvl3pPr>
              <a:defRPr>
                <a:solidFill>
                  <a:srgbClr val="041E42"/>
                </a:solidFill>
                <a:latin typeface="Proxima Nova" panose="02000506030000020004" pitchFamily="50" charset="0"/>
              </a:defRPr>
            </a:lvl3pPr>
            <a:lvl4pPr>
              <a:defRPr>
                <a:solidFill>
                  <a:srgbClr val="041E42"/>
                </a:solidFill>
                <a:latin typeface="Proxima Nova" panose="02000506030000020004" pitchFamily="50" charset="0"/>
              </a:defRPr>
            </a:lvl4pPr>
            <a:lvl5pPr>
              <a:defRPr>
                <a:solidFill>
                  <a:srgbClr val="041E42"/>
                </a:solidFill>
                <a:latin typeface="Proxima Nova" panose="0200050603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07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E0BF-6C32-4A34-BB6A-C329282E2512}"/>
              </a:ext>
            </a:extLst>
          </p:cNvPr>
          <p:cNvSpPr>
            <a:spLocks noGrp="1"/>
          </p:cNvSpPr>
          <p:nvPr>
            <p:ph type="title"/>
          </p:nvPr>
        </p:nvSpPr>
        <p:spPr>
          <a:xfrm>
            <a:off x="831850" y="1709738"/>
            <a:ext cx="7460812" cy="2852737"/>
          </a:xfrm>
        </p:spPr>
        <p:txBody>
          <a:bodyPr anchor="b"/>
          <a:lstStyle>
            <a:lvl1pPr>
              <a:defRPr sz="6000" b="1">
                <a:solidFill>
                  <a:srgbClr val="041E42"/>
                </a:solidFill>
                <a:latin typeface="Serifa" panose="00000500000000000000"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7DAA4D07-21AB-455A-B809-60DB20F878A8}"/>
              </a:ext>
            </a:extLst>
          </p:cNvPr>
          <p:cNvSpPr>
            <a:spLocks noGrp="1"/>
          </p:cNvSpPr>
          <p:nvPr>
            <p:ph type="body" idx="1"/>
          </p:nvPr>
        </p:nvSpPr>
        <p:spPr>
          <a:xfrm>
            <a:off x="831850" y="4589464"/>
            <a:ext cx="6125998" cy="1117654"/>
          </a:xfrm>
        </p:spPr>
        <p:txBody>
          <a:bodyPr/>
          <a:lstStyle>
            <a:lvl1pPr marL="0" indent="0">
              <a:buNone/>
              <a:defRPr sz="2400">
                <a:solidFill>
                  <a:srgbClr val="041E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1749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23AC-AA74-4C8C-BA3F-C26625697F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47FFC-DF7C-46B8-8E93-E2D61E10D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AB67D3-63D2-4907-A93B-385126758B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9F33FF-67E8-4BA3-A756-A53E2E584CA9}"/>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6" name="Footer Placeholder 5">
            <a:extLst>
              <a:ext uri="{FF2B5EF4-FFF2-40B4-BE49-F238E27FC236}">
                <a16:creationId xmlns:a16="http://schemas.microsoft.com/office/drawing/2014/main" id="{EDE2F9B2-3764-4393-8E44-944E15881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83309-82A2-47A4-A637-C4B611159706}"/>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274715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D3D-E8DE-445B-BA05-1A6B28B6A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E08259-B0D7-40FD-BA21-EF57CAC91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165FB3-3184-457F-8E10-BE6A99295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4FF379-3E72-4C6B-97EE-CE8560DD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45A4CE-771F-4724-9920-B3F6BE19D8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CE8E0D-0EA0-42AA-9AA4-B26000A6FC5B}"/>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8" name="Footer Placeholder 7">
            <a:extLst>
              <a:ext uri="{FF2B5EF4-FFF2-40B4-BE49-F238E27FC236}">
                <a16:creationId xmlns:a16="http://schemas.microsoft.com/office/drawing/2014/main" id="{A3CA7FFC-8F4D-4AA9-85F9-1B6AE0FF25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23F37-3C0C-48F4-82D4-527D26162A69}"/>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362356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2AFB-22DA-40CC-85AC-F378C27A53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501CB-5215-4BAD-8F5C-A77286BA32F2}"/>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4" name="Footer Placeholder 3">
            <a:extLst>
              <a:ext uri="{FF2B5EF4-FFF2-40B4-BE49-F238E27FC236}">
                <a16:creationId xmlns:a16="http://schemas.microsoft.com/office/drawing/2014/main" id="{28F0B0EB-07F8-4DA5-9F30-6F91386A5A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3D315-5C12-48E2-8C53-EC3350C1DD7B}"/>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379861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9CADD-EBE6-470F-B4DD-8E063A2A6B39}"/>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3" name="Footer Placeholder 2">
            <a:extLst>
              <a:ext uri="{FF2B5EF4-FFF2-40B4-BE49-F238E27FC236}">
                <a16:creationId xmlns:a16="http://schemas.microsoft.com/office/drawing/2014/main" id="{EDA3EEE9-180C-4000-9F8C-3BBA0748FC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755B8-04EC-44AF-8A28-CB42A9180D5B}"/>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73368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9DCF-A162-4650-B1F8-9C756DB7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937FF6-CBEF-4767-B9C5-98B2DC39D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A315C0-C4F6-46D2-91E7-891DD9EFC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166EC0-BE51-4E78-BEE3-4BB587C941A7}"/>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6" name="Footer Placeholder 5">
            <a:extLst>
              <a:ext uri="{FF2B5EF4-FFF2-40B4-BE49-F238E27FC236}">
                <a16:creationId xmlns:a16="http://schemas.microsoft.com/office/drawing/2014/main" id="{01B71DD2-D8B7-4129-9282-AC695FE22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35C3D-B45B-4FC0-86C6-3F931A4F9DAA}"/>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2092743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9694-1B59-40BD-99D3-CE8C360EF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8D9FF4-8386-430C-8C28-4E80C36AC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AB5E69-8EF7-42A6-8029-ECD07F005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A714A-F98F-4C83-B7AC-2144FE630913}"/>
              </a:ext>
            </a:extLst>
          </p:cNvPr>
          <p:cNvSpPr>
            <a:spLocks noGrp="1"/>
          </p:cNvSpPr>
          <p:nvPr>
            <p:ph type="dt" sz="half" idx="10"/>
          </p:nvPr>
        </p:nvSpPr>
        <p:spPr/>
        <p:txBody>
          <a:bodyPr/>
          <a:lstStyle/>
          <a:p>
            <a:fld id="{B5278F64-2620-435E-B746-D2CA8A9AB6B7}" type="datetimeFigureOut">
              <a:rPr lang="en-US" smtClean="0"/>
              <a:t>3/1/24</a:t>
            </a:fld>
            <a:endParaRPr lang="en-US"/>
          </a:p>
        </p:txBody>
      </p:sp>
      <p:sp>
        <p:nvSpPr>
          <p:cNvPr id="6" name="Footer Placeholder 5">
            <a:extLst>
              <a:ext uri="{FF2B5EF4-FFF2-40B4-BE49-F238E27FC236}">
                <a16:creationId xmlns:a16="http://schemas.microsoft.com/office/drawing/2014/main" id="{BD6D6B4E-34A2-4B7B-8BD8-5C7AC3FA7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C9B57-F6EC-4BA9-A5B3-AA26253A3426}"/>
              </a:ext>
            </a:extLst>
          </p:cNvPr>
          <p:cNvSpPr>
            <a:spLocks noGrp="1"/>
          </p:cNvSpPr>
          <p:nvPr>
            <p:ph type="sldNum" sz="quarter" idx="12"/>
          </p:nvPr>
        </p:nvSpPr>
        <p:spPr/>
        <p:txBody>
          <a:bodyPr/>
          <a:lstStyle/>
          <a:p>
            <a:fld id="{2BCB83F5-9961-4AA4-930D-2E2E5BA0B127}" type="slidenum">
              <a:rPr lang="en-US" smtClean="0"/>
              <a:t>‹#›</a:t>
            </a:fld>
            <a:endParaRPr lang="en-US"/>
          </a:p>
        </p:txBody>
      </p:sp>
    </p:spTree>
    <p:extLst>
      <p:ext uri="{BB962C8B-B14F-4D97-AF65-F5344CB8AC3E}">
        <p14:creationId xmlns:p14="http://schemas.microsoft.com/office/powerpoint/2010/main" val="54460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C4ABB-144C-4123-B0A9-5ADEC3430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374068-598F-4495-8085-FD7D3FAC5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69E76-ADA5-4DCD-96ED-27DC5C020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8F64-2620-435E-B746-D2CA8A9AB6B7}" type="datetimeFigureOut">
              <a:rPr lang="en-US" smtClean="0"/>
              <a:t>3/1/24</a:t>
            </a:fld>
            <a:endParaRPr lang="en-US"/>
          </a:p>
        </p:txBody>
      </p:sp>
      <p:sp>
        <p:nvSpPr>
          <p:cNvPr id="5" name="Footer Placeholder 4">
            <a:extLst>
              <a:ext uri="{FF2B5EF4-FFF2-40B4-BE49-F238E27FC236}">
                <a16:creationId xmlns:a16="http://schemas.microsoft.com/office/drawing/2014/main" id="{E302ACF5-C5F5-456D-A535-F210B967E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72E7F2-4767-407D-BC1C-7ED222F1E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B83F5-9961-4AA4-930D-2E2E5BA0B127}" type="slidenum">
              <a:rPr lang="en-US" smtClean="0"/>
              <a:t>‹#›</a:t>
            </a:fld>
            <a:endParaRPr lang="en-US"/>
          </a:p>
        </p:txBody>
      </p:sp>
    </p:spTree>
    <p:extLst>
      <p:ext uri="{BB962C8B-B14F-4D97-AF65-F5344CB8AC3E}">
        <p14:creationId xmlns:p14="http://schemas.microsoft.com/office/powerpoint/2010/main" val="11763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ucanr-igis.github.io/uasimg/articles/flight_metadata.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oi-usgs.github.io/fort-pymdwizard/" TargetMode="External"/><Relationship Id="rId4" Type="http://schemas.openxmlformats.org/officeDocument/2006/relationships/hyperlink" Target="https://github.com/USEPA/EPA-Metadata-Editor-Pro"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mediaspace.esri.com/media/t/1_1zbo2s0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enterprise.arcgis.com/en/portal/latest/use/metadata.htm" TargetMode="External"/><Relationship Id="rId5" Type="http://schemas.openxmlformats.org/officeDocument/2006/relationships/hyperlink" Target="https://www.youtube.com/watch?v=idBJ4HPjhh4" TargetMode="External"/><Relationship Id="rId4" Type="http://schemas.openxmlformats.org/officeDocument/2006/relationships/hyperlink" Target="https://www.esri.com/arcgis-blog/products/arcgis-online/announcements/introducing-metadata-editor-bet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A838C-C8C8-A842-7038-6A3567A91B2D}"/>
              </a:ext>
            </a:extLst>
          </p:cNvPr>
          <p:cNvSpPr>
            <a:spLocks noGrp="1"/>
          </p:cNvSpPr>
          <p:nvPr>
            <p:ph type="title"/>
          </p:nvPr>
        </p:nvSpPr>
        <p:spPr/>
        <p:txBody>
          <a:bodyPr/>
          <a:lstStyle/>
          <a:p>
            <a:r>
              <a:rPr lang="en-US" dirty="0"/>
              <a:t>Let’s Talk Metadata</a:t>
            </a:r>
          </a:p>
        </p:txBody>
      </p:sp>
      <p:sp>
        <p:nvSpPr>
          <p:cNvPr id="5" name="Text Placeholder 4">
            <a:extLst>
              <a:ext uri="{FF2B5EF4-FFF2-40B4-BE49-F238E27FC236}">
                <a16:creationId xmlns:a16="http://schemas.microsoft.com/office/drawing/2014/main" id="{BA85574D-B10A-9721-03D4-B08AA9F5C2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03100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B89B1-0373-5A40-D009-76924D6616D5}"/>
              </a:ext>
            </a:extLst>
          </p:cNvPr>
          <p:cNvSpPr>
            <a:spLocks noGrp="1"/>
          </p:cNvSpPr>
          <p:nvPr>
            <p:ph type="title"/>
          </p:nvPr>
        </p:nvSpPr>
        <p:spPr>
          <a:xfrm>
            <a:off x="6248400" y="365125"/>
            <a:ext cx="5105398" cy="1952744"/>
          </a:xfrm>
        </p:spPr>
        <p:txBody>
          <a:bodyPr>
            <a:normAutofit/>
          </a:bodyPr>
          <a:lstStyle/>
          <a:p>
            <a:r>
              <a:rPr lang="en-US"/>
              <a:t>Tornados in Pennsylvania 1950-2004</a:t>
            </a:r>
          </a:p>
        </p:txBody>
      </p:sp>
      <p:sp>
        <p:nvSpPr>
          <p:cNvPr id="30" name="Freeform: Shape 24">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 name="Graphic 6" descr="Lightning">
            <a:extLst>
              <a:ext uri="{FF2B5EF4-FFF2-40B4-BE49-F238E27FC236}">
                <a16:creationId xmlns:a16="http://schemas.microsoft.com/office/drawing/2014/main" id="{C34B011B-A50B-0F5D-C615-10F2C2AC13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134" y="1918107"/>
            <a:ext cx="3195204" cy="3195204"/>
          </a:xfrm>
          <a:prstGeom prst="rect">
            <a:avLst/>
          </a:prstGeom>
        </p:spPr>
      </p:pic>
      <p:sp>
        <p:nvSpPr>
          <p:cNvPr id="3" name="Content Placeholder 2">
            <a:extLst>
              <a:ext uri="{FF2B5EF4-FFF2-40B4-BE49-F238E27FC236}">
                <a16:creationId xmlns:a16="http://schemas.microsoft.com/office/drawing/2014/main" id="{2134DF7A-9BC2-C620-39DE-6F6955F391A6}"/>
              </a:ext>
            </a:extLst>
          </p:cNvPr>
          <p:cNvSpPr>
            <a:spLocks noGrp="1"/>
          </p:cNvSpPr>
          <p:nvPr>
            <p:ph idx="1"/>
          </p:nvPr>
        </p:nvSpPr>
        <p:spPr>
          <a:xfrm>
            <a:off x="6248400" y="2497257"/>
            <a:ext cx="5105398" cy="3679705"/>
          </a:xfrm>
        </p:spPr>
        <p:txBody>
          <a:bodyPr>
            <a:normAutofit/>
          </a:bodyPr>
          <a:lstStyle/>
          <a:p>
            <a:r>
              <a:rPr lang="en-US" sz="2000"/>
              <a:t>This map layer shows tornado touchdown points in Pennsylvania from 1950 to 2004. </a:t>
            </a:r>
          </a:p>
          <a:p>
            <a:r>
              <a:rPr lang="en-US" sz="2000"/>
              <a:t>Statistical data were obtained from the National Weather Service, Storm Prediction Center (SPC). </a:t>
            </a:r>
          </a:p>
          <a:p>
            <a:r>
              <a:rPr lang="en-US" sz="2000"/>
              <a:t>The SPC data originate from the Severe Thunderstorm Database and the National Oceanic and Atmospheric Administration (NOAA) Storm Data publication. This layer is clipped to Pennsylvania</a:t>
            </a:r>
          </a:p>
        </p:txBody>
      </p:sp>
    </p:spTree>
    <p:extLst>
      <p:ext uri="{BB962C8B-B14F-4D97-AF65-F5344CB8AC3E}">
        <p14:creationId xmlns:p14="http://schemas.microsoft.com/office/powerpoint/2010/main" val="196597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When was this taken?</a:t>
            </a:r>
          </a:p>
        </p:txBody>
      </p:sp>
      <p:pic>
        <p:nvPicPr>
          <p:cNvPr id="5" name="Content Placeholder 4" descr="An aerial view of a city&#10;&#10;Description automatically generated">
            <a:extLst>
              <a:ext uri="{FF2B5EF4-FFF2-40B4-BE49-F238E27FC236}">
                <a16:creationId xmlns:a16="http://schemas.microsoft.com/office/drawing/2014/main" id="{85E2D484-FEE1-878F-48FC-1E3F221880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249536"/>
            <a:ext cx="6780700" cy="4356599"/>
          </a:xfrm>
          <a:prstGeom prst="rect">
            <a:avLst/>
          </a:prstGeom>
        </p:spPr>
      </p:pic>
    </p:spTree>
    <p:extLst>
      <p:ext uri="{BB962C8B-B14F-4D97-AF65-F5344CB8AC3E}">
        <p14:creationId xmlns:p14="http://schemas.microsoft.com/office/powerpoint/2010/main" val="763212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When was this taken?</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808023" y="1967266"/>
            <a:ext cx="6825996" cy="4524963"/>
          </a:xfrm>
        </p:spPr>
        <p:txBody>
          <a:bodyPr/>
          <a:lstStyle/>
          <a:p>
            <a:r>
              <a:rPr lang="en-US" dirty="0"/>
              <a:t>2008 Statewide Color</a:t>
            </a:r>
          </a:p>
          <a:p>
            <a:r>
              <a:rPr lang="en-US" dirty="0"/>
              <a:t>USDA NAIP</a:t>
            </a:r>
          </a:p>
          <a:p>
            <a:r>
              <a:rPr lang="en-US" dirty="0"/>
              <a:t>Ebensburg SE Quad</a:t>
            </a:r>
          </a:p>
          <a:p>
            <a:endParaRPr lang="en-US" dirty="0"/>
          </a:p>
        </p:txBody>
      </p:sp>
    </p:spTree>
    <p:extLst>
      <p:ext uri="{BB962C8B-B14F-4D97-AF65-F5344CB8AC3E}">
        <p14:creationId xmlns:p14="http://schemas.microsoft.com/office/powerpoint/2010/main" val="617413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When was this taken--specifically?</a:t>
            </a:r>
          </a:p>
        </p:txBody>
      </p:sp>
      <p:pic>
        <p:nvPicPr>
          <p:cNvPr id="4" name="Content Placeholder 3" descr="A map of a city&#10;&#10;Description automatically generated">
            <a:extLst>
              <a:ext uri="{FF2B5EF4-FFF2-40B4-BE49-F238E27FC236}">
                <a16:creationId xmlns:a16="http://schemas.microsoft.com/office/drawing/2014/main" id="{C1BDD05E-C412-E866-7DA9-B1BA1993EA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249536"/>
            <a:ext cx="6780700" cy="4356599"/>
          </a:xfrm>
          <a:prstGeom prst="rect">
            <a:avLst/>
          </a:prstGeom>
        </p:spPr>
      </p:pic>
    </p:spTree>
    <p:extLst>
      <p:ext uri="{BB962C8B-B14F-4D97-AF65-F5344CB8AC3E}">
        <p14:creationId xmlns:p14="http://schemas.microsoft.com/office/powerpoint/2010/main" val="94105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999203" y="1967265"/>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When was this taken--specifically?</a:t>
            </a:r>
          </a:p>
        </p:txBody>
      </p:sp>
      <p:pic>
        <p:nvPicPr>
          <p:cNvPr id="5" name="Content Placeholder 4" descr="A screenshot of a computer screen&#10;&#10;Description automatically generated">
            <a:extLst>
              <a:ext uri="{FF2B5EF4-FFF2-40B4-BE49-F238E27FC236}">
                <a16:creationId xmlns:a16="http://schemas.microsoft.com/office/drawing/2014/main" id="{4EC00DFC-058A-F034-008D-3261F64F5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6526" y="1080379"/>
            <a:ext cx="7975474" cy="4697241"/>
          </a:xfrm>
        </p:spPr>
      </p:pic>
    </p:spTree>
    <p:extLst>
      <p:ext uri="{BB962C8B-B14F-4D97-AF65-F5344CB8AC3E}">
        <p14:creationId xmlns:p14="http://schemas.microsoft.com/office/powerpoint/2010/main" val="180368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kern="1200" dirty="0">
                <a:solidFill>
                  <a:srgbClr val="FFFFFF"/>
                </a:solidFill>
                <a:latin typeface="+mj-lt"/>
                <a:ea typeface="+mj-ea"/>
                <a:cs typeface="+mj-cs"/>
              </a:rPr>
              <a:t>What methodology was used to create this data?</a:t>
            </a:r>
          </a:p>
        </p:txBody>
      </p:sp>
      <p:pic>
        <p:nvPicPr>
          <p:cNvPr id="5" name="Content Placeholder 4" descr="A satellite image of a large area&#10;&#10;Description automatically generated">
            <a:extLst>
              <a:ext uri="{FF2B5EF4-FFF2-40B4-BE49-F238E27FC236}">
                <a16:creationId xmlns:a16="http://schemas.microsoft.com/office/drawing/2014/main" id="{F5CCA67F-73DE-AA0A-F67C-51EA531EDD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9976" y="1574019"/>
            <a:ext cx="6826250" cy="4339941"/>
          </a:xfrm>
        </p:spPr>
      </p:pic>
    </p:spTree>
    <p:extLst>
      <p:ext uri="{BB962C8B-B14F-4D97-AF65-F5344CB8AC3E}">
        <p14:creationId xmlns:p14="http://schemas.microsoft.com/office/powerpoint/2010/main" val="75244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kern="1200" dirty="0">
                <a:solidFill>
                  <a:srgbClr val="FFFFFF"/>
                </a:solidFill>
                <a:latin typeface="+mj-lt"/>
                <a:ea typeface="+mj-ea"/>
                <a:cs typeface="+mj-cs"/>
              </a:rPr>
              <a:t>What methodology was used to create this data?</a:t>
            </a:r>
          </a:p>
        </p:txBody>
      </p:sp>
      <p:pic>
        <p:nvPicPr>
          <p:cNvPr id="5" name="Content Placeholder 4" descr="A screenshot of a computer&#10;&#10;Description automatically generated">
            <a:extLst>
              <a:ext uri="{FF2B5EF4-FFF2-40B4-BE49-F238E27FC236}">
                <a16:creationId xmlns:a16="http://schemas.microsoft.com/office/drawing/2014/main" id="{A9F75BD3-01F2-8F63-E11B-BC7C8FE05F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7804" y="381773"/>
            <a:ext cx="6946774" cy="6008020"/>
          </a:xfrm>
        </p:spPr>
      </p:pic>
    </p:spTree>
    <p:extLst>
      <p:ext uri="{BB962C8B-B14F-4D97-AF65-F5344CB8AC3E}">
        <p14:creationId xmlns:p14="http://schemas.microsoft.com/office/powerpoint/2010/main" val="172713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What do these field names mean?</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700588" y="1143000"/>
            <a:ext cx="6933431" cy="5349229"/>
          </a:xfrm>
        </p:spPr>
        <p:txBody>
          <a:bodyPr>
            <a:normAutofit lnSpcReduction="10000"/>
          </a:bodyPr>
          <a:lstStyle/>
          <a:p>
            <a:r>
              <a:rPr lang="en-US" dirty="0"/>
              <a:t>BR</a:t>
            </a:r>
          </a:p>
          <a:p>
            <a:r>
              <a:rPr lang="en-US" dirty="0"/>
              <a:t>BL</a:t>
            </a:r>
          </a:p>
          <a:p>
            <a:r>
              <a:rPr lang="en-US" dirty="0"/>
              <a:t>CL</a:t>
            </a:r>
          </a:p>
          <a:p>
            <a:r>
              <a:rPr lang="en-US" dirty="0"/>
              <a:t>TC</a:t>
            </a:r>
          </a:p>
          <a:p>
            <a:r>
              <a:rPr lang="en-US" dirty="0"/>
              <a:t>SQ</a:t>
            </a:r>
          </a:p>
          <a:p>
            <a:r>
              <a:rPr lang="en-US" dirty="0"/>
              <a:t>TR</a:t>
            </a:r>
          </a:p>
          <a:p>
            <a:r>
              <a:rPr lang="en-US" dirty="0"/>
              <a:t>WY</a:t>
            </a:r>
          </a:p>
          <a:p>
            <a:r>
              <a:rPr lang="en-US" dirty="0"/>
              <a:t>CR</a:t>
            </a:r>
          </a:p>
          <a:p>
            <a:r>
              <a:rPr lang="en-US" dirty="0"/>
              <a:t>CS</a:t>
            </a:r>
          </a:p>
          <a:p>
            <a:r>
              <a:rPr lang="en-US" dirty="0"/>
              <a:t>PZ</a:t>
            </a:r>
          </a:p>
          <a:p>
            <a:r>
              <a:rPr lang="en-US" dirty="0"/>
              <a:t>PT</a:t>
            </a:r>
          </a:p>
          <a:p>
            <a:pPr marL="0" indent="0">
              <a:buNone/>
            </a:pPr>
            <a:endParaRPr lang="en-US" dirty="0"/>
          </a:p>
        </p:txBody>
      </p:sp>
    </p:spTree>
    <p:extLst>
      <p:ext uri="{BB962C8B-B14F-4D97-AF65-F5344CB8AC3E}">
        <p14:creationId xmlns:p14="http://schemas.microsoft.com/office/powerpoint/2010/main" val="1242410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What do these field names mean?</a:t>
            </a:r>
          </a:p>
        </p:txBody>
      </p:sp>
      <p:pic>
        <p:nvPicPr>
          <p:cNvPr id="5" name="Content Placeholder 4" descr="A screenshot of a map&#10;&#10;Description automatically generated">
            <a:extLst>
              <a:ext uri="{FF2B5EF4-FFF2-40B4-BE49-F238E27FC236}">
                <a16:creationId xmlns:a16="http://schemas.microsoft.com/office/drawing/2014/main" id="{2F02DBB2-47D3-3BD2-710F-3CD368513C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9510" y="601444"/>
            <a:ext cx="6413006" cy="5891432"/>
          </a:xfrm>
        </p:spPr>
      </p:pic>
    </p:spTree>
    <p:extLst>
      <p:ext uri="{BB962C8B-B14F-4D97-AF65-F5344CB8AC3E}">
        <p14:creationId xmlns:p14="http://schemas.microsoft.com/office/powerpoint/2010/main" val="3929116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6FA1A-E602-49E4-2CE3-C9E8D593218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a:solidFill>
                  <a:srgbClr val="FFFFFF"/>
                </a:solidFill>
                <a:latin typeface="+mj-lt"/>
                <a:ea typeface="+mj-ea"/>
                <a:cs typeface="+mj-cs"/>
              </a:rPr>
              <a:t>Why is Metadata Awesome?</a:t>
            </a:r>
          </a:p>
        </p:txBody>
      </p:sp>
      <p:sp>
        <p:nvSpPr>
          <p:cNvPr id="5" name="Content Placeholder 4">
            <a:extLst>
              <a:ext uri="{FF2B5EF4-FFF2-40B4-BE49-F238E27FC236}">
                <a16:creationId xmlns:a16="http://schemas.microsoft.com/office/drawing/2014/main" id="{49C0C92E-DCA5-5355-7D33-0399F2748F88}"/>
              </a:ext>
            </a:extLst>
          </p:cNvPr>
          <p:cNvSpPr>
            <a:spLocks noGrp="1"/>
          </p:cNvSpPr>
          <p:nvPr>
            <p:ph idx="1"/>
          </p:nvPr>
        </p:nvSpPr>
        <p:spPr>
          <a:xfrm>
            <a:off x="4553281" y="2286001"/>
            <a:ext cx="7638719" cy="4716692"/>
          </a:xfrm>
        </p:spPr>
        <p:txBody>
          <a:bodyPr/>
          <a:lstStyle/>
          <a:p>
            <a:r>
              <a:rPr lang="en-US" dirty="0"/>
              <a:t>Good metadata supports effective content sharing and is essential to quality data that are findable, accessible, interoperable, reusable (FAIR), and decision-ready.</a:t>
            </a:r>
          </a:p>
        </p:txBody>
      </p:sp>
    </p:spTree>
    <p:extLst>
      <p:ext uri="{BB962C8B-B14F-4D97-AF65-F5344CB8AC3E}">
        <p14:creationId xmlns:p14="http://schemas.microsoft.com/office/powerpoint/2010/main" val="3397647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dirty="0">
                <a:solidFill>
                  <a:srgbClr val="FFFFFF"/>
                </a:solidFill>
                <a:latin typeface="+mj-lt"/>
              </a:rPr>
              <a:t>Agenda</a:t>
            </a:r>
            <a:endParaRPr lang="en-US"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27804" y="442452"/>
            <a:ext cx="7167667" cy="6209071"/>
          </a:xfrm>
        </p:spPr>
        <p:txBody>
          <a:bodyPr>
            <a:normAutofit/>
          </a:bodyPr>
          <a:lstStyle/>
          <a:p>
            <a:pPr>
              <a:buFont typeface="Arial" panose="020B0604020202020204" pitchFamily="34" charset="0"/>
              <a:buChar char="•"/>
            </a:pPr>
            <a:r>
              <a:rPr lang="en-US" sz="2800" b="0" i="0" dirty="0">
                <a:solidFill>
                  <a:schemeClr val="tx2"/>
                </a:solidFill>
                <a:effectLst/>
                <a:latin typeface="Source Sans Pro"/>
              </a:rPr>
              <a:t>Why </a:t>
            </a:r>
            <a:r>
              <a:rPr lang="en-US" sz="2800" dirty="0">
                <a:solidFill>
                  <a:schemeClr val="tx2"/>
                </a:solidFill>
                <a:latin typeface="Source Sans Pro"/>
              </a:rPr>
              <a:t>talk about metadata?</a:t>
            </a:r>
          </a:p>
          <a:p>
            <a:pPr>
              <a:buFont typeface="Arial" panose="020B0604020202020204" pitchFamily="34" charset="0"/>
              <a:buChar char="•"/>
            </a:pPr>
            <a:r>
              <a:rPr lang="en-US" sz="2800" b="0" i="0" dirty="0">
                <a:solidFill>
                  <a:schemeClr val="tx2"/>
                </a:solidFill>
                <a:effectLst/>
                <a:latin typeface="Source Sans Pro"/>
              </a:rPr>
              <a:t>Why metadata is awesome?</a:t>
            </a:r>
          </a:p>
          <a:p>
            <a:pPr>
              <a:buFont typeface="Arial" panose="020B0604020202020204" pitchFamily="34" charset="0"/>
              <a:buChar char="•"/>
            </a:pPr>
            <a:r>
              <a:rPr lang="en-US" sz="2800" b="0" i="0" dirty="0">
                <a:solidFill>
                  <a:schemeClr val="tx2"/>
                </a:solidFill>
                <a:effectLst/>
                <a:latin typeface="Source Sans Pro"/>
              </a:rPr>
              <a:t>Who needs metadata?</a:t>
            </a:r>
          </a:p>
          <a:p>
            <a:pPr>
              <a:buFont typeface="Arial" panose="020B0604020202020204" pitchFamily="34" charset="0"/>
              <a:buChar char="•"/>
            </a:pPr>
            <a:r>
              <a:rPr lang="en-US" sz="2800" b="0" i="0" dirty="0">
                <a:solidFill>
                  <a:schemeClr val="tx2"/>
                </a:solidFill>
                <a:effectLst/>
                <a:latin typeface="Source Sans Pro"/>
              </a:rPr>
              <a:t>What are the most important metadata fields?</a:t>
            </a:r>
          </a:p>
          <a:p>
            <a:pPr>
              <a:buFont typeface="Arial" panose="020B0604020202020204" pitchFamily="34" charset="0"/>
              <a:buChar char="•"/>
            </a:pPr>
            <a:r>
              <a:rPr lang="en-US" sz="2800" b="0" i="0" dirty="0">
                <a:solidFill>
                  <a:schemeClr val="tx2"/>
                </a:solidFill>
                <a:effectLst/>
                <a:latin typeface="Source Sans Pro"/>
              </a:rPr>
              <a:t>  Special metadata </a:t>
            </a:r>
            <a:r>
              <a:rPr lang="en-US" dirty="0">
                <a:solidFill>
                  <a:schemeClr val="tx2"/>
                </a:solidFill>
                <a:latin typeface="Source Sans Pro"/>
              </a:rPr>
              <a:t>f</a:t>
            </a:r>
            <a:r>
              <a:rPr lang="en-US" sz="2800" b="0" i="0" dirty="0">
                <a:solidFill>
                  <a:schemeClr val="tx2"/>
                </a:solidFill>
                <a:effectLst/>
                <a:latin typeface="Source Sans Pro"/>
              </a:rPr>
              <a:t>ields and emerging </a:t>
            </a:r>
            <a:r>
              <a:rPr lang="en-US" dirty="0">
                <a:solidFill>
                  <a:schemeClr val="tx2"/>
                </a:solidFill>
                <a:latin typeface="Source Sans Pro"/>
              </a:rPr>
              <a:t>t</a:t>
            </a:r>
            <a:r>
              <a:rPr lang="en-US" sz="2800" b="0" i="0" dirty="0">
                <a:solidFill>
                  <a:schemeClr val="tx2"/>
                </a:solidFill>
                <a:effectLst/>
                <a:latin typeface="Source Sans Pro"/>
              </a:rPr>
              <a:t>echnologies</a:t>
            </a:r>
          </a:p>
          <a:p>
            <a:pPr>
              <a:buFont typeface="Arial" panose="020B0604020202020204" pitchFamily="34" charset="0"/>
              <a:buChar char="•"/>
            </a:pPr>
            <a:r>
              <a:rPr lang="en-US" sz="2800" b="0" i="0" dirty="0">
                <a:solidFill>
                  <a:schemeClr val="tx2"/>
                </a:solidFill>
                <a:effectLst/>
                <a:latin typeface="Source Sans Pro"/>
              </a:rPr>
              <a:t>  Metadata creation </a:t>
            </a:r>
            <a:r>
              <a:rPr lang="en-US" dirty="0">
                <a:solidFill>
                  <a:schemeClr val="tx2"/>
                </a:solidFill>
                <a:latin typeface="Source Sans Pro"/>
              </a:rPr>
              <a:t>t</a:t>
            </a:r>
            <a:r>
              <a:rPr lang="en-US" sz="2800" b="0" i="0" dirty="0">
                <a:solidFill>
                  <a:schemeClr val="tx2"/>
                </a:solidFill>
                <a:effectLst/>
                <a:latin typeface="Source Sans Pro"/>
              </a:rPr>
              <a:t>ools</a:t>
            </a:r>
          </a:p>
          <a:p>
            <a:pPr>
              <a:buFont typeface="Arial" panose="020B0604020202020204" pitchFamily="34" charset="0"/>
              <a:buChar char="•"/>
            </a:pPr>
            <a:r>
              <a:rPr lang="en-US" sz="2800" b="0" i="0" dirty="0">
                <a:solidFill>
                  <a:schemeClr val="tx2"/>
                </a:solidFill>
                <a:effectLst/>
                <a:latin typeface="Source Sans Pro"/>
              </a:rPr>
              <a:t>Metadata best </a:t>
            </a:r>
            <a:r>
              <a:rPr lang="en-US" dirty="0">
                <a:solidFill>
                  <a:schemeClr val="tx2"/>
                </a:solidFill>
                <a:latin typeface="Source Sans Pro"/>
              </a:rPr>
              <a:t>p</a:t>
            </a:r>
            <a:r>
              <a:rPr lang="en-US" sz="2800" b="0" i="0" dirty="0">
                <a:solidFill>
                  <a:schemeClr val="tx2"/>
                </a:solidFill>
                <a:effectLst/>
                <a:latin typeface="Source Sans Pro"/>
              </a:rPr>
              <a:t>ractices</a:t>
            </a:r>
          </a:p>
          <a:p>
            <a:pPr>
              <a:buFont typeface="Arial" panose="020B0604020202020204" pitchFamily="34" charset="0"/>
              <a:buChar char="•"/>
            </a:pPr>
            <a:r>
              <a:rPr lang="en-US" sz="2800" b="0" i="0" dirty="0">
                <a:solidFill>
                  <a:schemeClr val="tx2"/>
                </a:solidFill>
                <a:effectLst/>
                <a:latin typeface="Source Sans Pro"/>
              </a:rPr>
              <a:t>Top metadata </a:t>
            </a:r>
            <a:r>
              <a:rPr lang="en-US" dirty="0">
                <a:solidFill>
                  <a:schemeClr val="tx2"/>
                </a:solidFill>
                <a:latin typeface="Source Sans Pro"/>
              </a:rPr>
              <a:t>m</a:t>
            </a:r>
            <a:r>
              <a:rPr lang="en-US" sz="2800" b="0" i="0" dirty="0">
                <a:solidFill>
                  <a:schemeClr val="tx2"/>
                </a:solidFill>
                <a:effectLst/>
                <a:latin typeface="Source Sans Pro"/>
              </a:rPr>
              <a:t>istakes</a:t>
            </a:r>
          </a:p>
          <a:p>
            <a:pPr>
              <a:buFont typeface="Arial" panose="020B0604020202020204" pitchFamily="34" charset="0"/>
              <a:buChar char="•"/>
            </a:pPr>
            <a:r>
              <a:rPr lang="en-US" sz="2800" b="0" i="0" dirty="0">
                <a:solidFill>
                  <a:schemeClr val="tx2"/>
                </a:solidFill>
                <a:effectLst/>
                <a:latin typeface="Source Sans Pro"/>
              </a:rPr>
              <a:t>Open Discussion: Your metadata questions—how can we help? </a:t>
            </a:r>
          </a:p>
          <a:p>
            <a:endParaRPr lang="en-US" dirty="0"/>
          </a:p>
        </p:txBody>
      </p:sp>
    </p:spTree>
    <p:extLst>
      <p:ext uri="{BB962C8B-B14F-4D97-AF65-F5344CB8AC3E}">
        <p14:creationId xmlns:p14="http://schemas.microsoft.com/office/powerpoint/2010/main" val="3129950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Who needs metadata?</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808023" y="1967266"/>
            <a:ext cx="6825996" cy="4524963"/>
          </a:xfrm>
        </p:spPr>
        <p:txBody>
          <a:bodyPr/>
          <a:lstStyle/>
          <a:p>
            <a:r>
              <a:rPr lang="en-US" dirty="0"/>
              <a:t>Everyone</a:t>
            </a:r>
          </a:p>
          <a:p>
            <a:r>
              <a:rPr lang="en-US" dirty="0"/>
              <a:t>Data users, data creators, data managers…</a:t>
            </a:r>
          </a:p>
        </p:txBody>
      </p:sp>
    </p:spTree>
    <p:extLst>
      <p:ext uri="{BB962C8B-B14F-4D97-AF65-F5344CB8AC3E}">
        <p14:creationId xmlns:p14="http://schemas.microsoft.com/office/powerpoint/2010/main" val="1072017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Metadata Challenges</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808023" y="1967266"/>
            <a:ext cx="6825996" cy="4524963"/>
          </a:xfrm>
        </p:spPr>
        <p:txBody>
          <a:bodyPr/>
          <a:lstStyle/>
          <a:p>
            <a:r>
              <a:rPr lang="en-US" dirty="0"/>
              <a:t>What are your biggest metadata challenges?</a:t>
            </a:r>
          </a:p>
        </p:txBody>
      </p:sp>
    </p:spTree>
    <p:extLst>
      <p:ext uri="{BB962C8B-B14F-4D97-AF65-F5344CB8AC3E}">
        <p14:creationId xmlns:p14="http://schemas.microsoft.com/office/powerpoint/2010/main" val="291765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fontScale="90000"/>
          </a:bodyPr>
          <a:lstStyle/>
          <a:p>
            <a:pPr algn="ctr"/>
            <a:r>
              <a:rPr lang="en-US" sz="3100" kern="1200" dirty="0">
                <a:solidFill>
                  <a:srgbClr val="FFFFFF"/>
                </a:solidFill>
                <a:latin typeface="+mj-lt"/>
                <a:ea typeface="+mj-ea"/>
                <a:cs typeface="+mj-cs"/>
              </a:rPr>
              <a:t>What are the most important metadata fields?</a:t>
            </a:r>
            <a:br>
              <a:rPr lang="en-US" sz="3100" kern="1200" dirty="0">
                <a:solidFill>
                  <a:srgbClr val="FFFFFF"/>
                </a:solidFill>
                <a:latin typeface="+mj-lt"/>
                <a:ea typeface="+mj-ea"/>
                <a:cs typeface="+mj-cs"/>
              </a:rPr>
            </a:b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808023" y="1967266"/>
            <a:ext cx="6825996" cy="4524963"/>
          </a:xfrm>
        </p:spPr>
        <p:txBody>
          <a:bodyPr>
            <a:normAutofit/>
          </a:bodyPr>
          <a:lstStyle/>
          <a:p>
            <a:r>
              <a:rPr lang="en-US" dirty="0"/>
              <a:t>Originator</a:t>
            </a:r>
          </a:p>
          <a:p>
            <a:r>
              <a:rPr lang="en-US" dirty="0"/>
              <a:t>Publication Date</a:t>
            </a:r>
          </a:p>
          <a:p>
            <a:r>
              <a:rPr lang="en-US" dirty="0"/>
              <a:t>Title</a:t>
            </a:r>
          </a:p>
          <a:p>
            <a:r>
              <a:rPr lang="en-US" dirty="0"/>
              <a:t>Description/Abstract</a:t>
            </a:r>
          </a:p>
          <a:p>
            <a:r>
              <a:rPr lang="en-US" dirty="0"/>
              <a:t>Time Period of Content</a:t>
            </a:r>
          </a:p>
          <a:p>
            <a:r>
              <a:rPr lang="en-US" dirty="0"/>
              <a:t>Data Quality Information</a:t>
            </a:r>
          </a:p>
          <a:p>
            <a:pPr marL="0" indent="0">
              <a:buNone/>
            </a:pPr>
            <a:endParaRPr lang="en-US" dirty="0"/>
          </a:p>
        </p:txBody>
      </p:sp>
    </p:spTree>
    <p:extLst>
      <p:ext uri="{BB962C8B-B14F-4D97-AF65-F5344CB8AC3E}">
        <p14:creationId xmlns:p14="http://schemas.microsoft.com/office/powerpoint/2010/main" val="286617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fontScale="90000"/>
          </a:bodyPr>
          <a:lstStyle/>
          <a:p>
            <a:pPr algn="ctr"/>
            <a:r>
              <a:rPr lang="en-US" sz="3100" kern="1200" dirty="0">
                <a:solidFill>
                  <a:srgbClr val="FFFFFF"/>
                </a:solidFill>
                <a:latin typeface="+mj-lt"/>
                <a:ea typeface="+mj-ea"/>
                <a:cs typeface="+mj-cs"/>
              </a:rPr>
              <a:t>What are the most important metadata fields?</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27804" y="1574020"/>
            <a:ext cx="7106215" cy="4918210"/>
          </a:xfrm>
        </p:spPr>
        <p:txBody>
          <a:bodyPr/>
          <a:lstStyle/>
          <a:p>
            <a:r>
              <a:rPr lang="en-US" dirty="0"/>
              <a:t>Data Quality Information: </a:t>
            </a:r>
          </a:p>
          <a:p>
            <a:r>
              <a:rPr lang="en-US" dirty="0"/>
              <a:t>Accuracy—Horizontal and Vertical, Completeness, QA/QC</a:t>
            </a:r>
          </a:p>
          <a:p>
            <a:r>
              <a:rPr lang="en-US" dirty="0"/>
              <a:t>Spatial Domain/Bounding Coordinates</a:t>
            </a:r>
          </a:p>
          <a:p>
            <a:r>
              <a:rPr lang="en-US" dirty="0"/>
              <a:t>Spatial Reference Information: Projection, Coordinate System, Geodetic Model</a:t>
            </a:r>
          </a:p>
          <a:p>
            <a:r>
              <a:rPr lang="en-US" dirty="0"/>
              <a:t>Attribute Definitions</a:t>
            </a:r>
          </a:p>
          <a:p>
            <a:pPr marL="0" indent="0">
              <a:buNone/>
            </a:pPr>
            <a:endParaRPr lang="en-US" dirty="0"/>
          </a:p>
          <a:p>
            <a:endParaRPr lang="en-US" dirty="0"/>
          </a:p>
        </p:txBody>
      </p:sp>
    </p:spTree>
    <p:extLst>
      <p:ext uri="{BB962C8B-B14F-4D97-AF65-F5344CB8AC3E}">
        <p14:creationId xmlns:p14="http://schemas.microsoft.com/office/powerpoint/2010/main" val="2641081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fontScale="90000"/>
          </a:bodyPr>
          <a:lstStyle/>
          <a:p>
            <a:pPr algn="ctr"/>
            <a:r>
              <a:rPr lang="en-US" sz="3100" kern="1200" dirty="0">
                <a:solidFill>
                  <a:srgbClr val="FFFFFF"/>
                </a:solidFill>
                <a:latin typeface="+mj-lt"/>
                <a:ea typeface="+mj-ea"/>
                <a:cs typeface="+mj-cs"/>
              </a:rPr>
              <a:t>What are the most important metadata fields?</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800600" y="1400176"/>
            <a:ext cx="6833419" cy="5092054"/>
          </a:xfrm>
        </p:spPr>
        <p:txBody>
          <a:bodyPr>
            <a:normAutofit/>
          </a:bodyPr>
          <a:lstStyle/>
          <a:p>
            <a:r>
              <a:rPr lang="en-US" dirty="0"/>
              <a:t>Lineage: Describes the sequence of operations and processes that have been applied to the dataset. This could involve data transformation, projection changes, data cleaning, aggregation, or any other processing that alters the original data.</a:t>
            </a:r>
          </a:p>
          <a:p>
            <a:r>
              <a:rPr lang="en-US" dirty="0"/>
              <a:t>Example: https://</a:t>
            </a:r>
            <a:r>
              <a:rPr lang="en-US" dirty="0" err="1"/>
              <a:t>www.pasda.psu.edu</a:t>
            </a:r>
            <a:r>
              <a:rPr lang="en-US" dirty="0"/>
              <a:t>/</a:t>
            </a:r>
            <a:r>
              <a:rPr lang="en-US" dirty="0" err="1"/>
              <a:t>uci</a:t>
            </a:r>
            <a:r>
              <a:rPr lang="en-US" dirty="0"/>
              <a:t>/</a:t>
            </a:r>
            <a:r>
              <a:rPr lang="en-US" dirty="0" err="1"/>
              <a:t>DataSummary.aspx?dataset</a:t>
            </a:r>
            <a:r>
              <a:rPr lang="en-US" dirty="0"/>
              <a:t>=1235</a:t>
            </a:r>
          </a:p>
        </p:txBody>
      </p:sp>
    </p:spTree>
    <p:extLst>
      <p:ext uri="{BB962C8B-B14F-4D97-AF65-F5344CB8AC3E}">
        <p14:creationId xmlns:p14="http://schemas.microsoft.com/office/powerpoint/2010/main" val="237339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Lineage and Process Steps</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7200" y="752168"/>
            <a:ext cx="11061290" cy="5973097"/>
          </a:xfrm>
        </p:spPr>
        <p:txBody>
          <a:bodyPr>
            <a:normAutofit fontScale="55000" lnSpcReduction="20000"/>
          </a:bodyPr>
          <a:lstStyle/>
          <a:p>
            <a:r>
              <a:rPr lang="en-US" sz="3700" i="1" dirty="0" err="1"/>
              <a:t>Process_Step:Process_Description</a:t>
            </a:r>
            <a:r>
              <a:rPr lang="en-US" sz="3700" i="1" dirty="0"/>
              <a:t>:  </a:t>
            </a:r>
            <a:r>
              <a:rPr lang="en-US" sz="3700" dirty="0"/>
              <a:t>Tree canopy was extracted from LiDAR data collected in the fall of 2019 and spring of 2020 in ArcMap. A digital surface model (DSM) was created by interpolating the maximum values of the first returns of each laser pulse across a 3-foot grid surface (raster). A speckled output was created because some pulses can entirely or partially pass-through tree canopy before detecting a return, so maximum focal statistics in a 3 by 3 rectangular grid window were applied to the DSM to create a smooth surface. </a:t>
            </a:r>
          </a:p>
          <a:p>
            <a:r>
              <a:rPr lang="en-US" sz="3700" dirty="0"/>
              <a:t>Another raster representing the elevations of solid surfaces which LiDAR does not penetrate - usually ground and buildings, but occasionally dense evergreens as well, was created by interpolating the minimum values of the last returns (which are also the first return in instances of single return). Mean focal statistics in a 3 by 3 cell window were applied to this raster. The last return raster was subtracted from the first return raster, creating a canopy height model (CHM) – a representation of the heights of objects with complex return structures above the ground. In addition to trees, this includes built structures such as power lines, poles, transmission towers, gantries, etc. </a:t>
            </a:r>
          </a:p>
          <a:p>
            <a:r>
              <a:rPr lang="en-US" sz="3700" dirty="0"/>
              <a:t>The edges of buildings also appeared in the CHM as a result of different cell assignment and focal statistics types applied to the first and last return </a:t>
            </a:r>
            <a:r>
              <a:rPr lang="en-US" sz="3700" dirty="0" err="1"/>
              <a:t>rasters</a:t>
            </a:r>
            <a:r>
              <a:rPr lang="en-US" sz="3700" dirty="0"/>
              <a:t>. The heights of dense evergreens were underestimated due to the inability of LiDAR to penetrate to the ground for a proper base for height. A constant raster of CHM cells with a height greater than 15 feet was created. Holes less than 500 square feet were filled to eliminate dubious small gaps while preserving discernable canopy gaps. This raster was then shrunk by 2 cells and expanded back by 2 cells. This process eliminated narrow or small features such as building edges, power lines, and poles. This raster was then converted into a vector polygon format for editing.</a:t>
            </a:r>
          </a:p>
          <a:p>
            <a:pPr marL="0" indent="0">
              <a:buNone/>
            </a:pPr>
            <a:br>
              <a:rPr lang="en-US" dirty="0"/>
            </a:br>
            <a:endParaRPr lang="en-US" dirty="0"/>
          </a:p>
        </p:txBody>
      </p:sp>
    </p:spTree>
    <p:extLst>
      <p:ext uri="{BB962C8B-B14F-4D97-AF65-F5344CB8AC3E}">
        <p14:creationId xmlns:p14="http://schemas.microsoft.com/office/powerpoint/2010/main" val="2666345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Lineage and Process Steps</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7200" y="752168"/>
            <a:ext cx="11061290" cy="5973097"/>
          </a:xfrm>
        </p:spPr>
        <p:txBody>
          <a:bodyPr>
            <a:normAutofit/>
          </a:bodyPr>
          <a:lstStyle/>
          <a:p>
            <a:r>
              <a:rPr lang="en-US" sz="2000" i="1" dirty="0" err="1"/>
              <a:t>Process_Step:Process_Description</a:t>
            </a:r>
            <a:r>
              <a:rPr lang="en-US" sz="2000" i="1" dirty="0"/>
              <a:t>: </a:t>
            </a:r>
            <a:r>
              <a:rPr lang="en-US" sz="2000" dirty="0"/>
              <a:t>The manual QC process was completed at a scale of 1:2,000 with reference to September 2021 </a:t>
            </a:r>
            <a:r>
              <a:rPr lang="en-US" sz="2000" dirty="0" err="1"/>
              <a:t>Nearmap</a:t>
            </a:r>
            <a:r>
              <a:rPr lang="en-US" sz="2000" dirty="0"/>
              <a:t> imagery and the CHM within ArcMap. In this process, remaining built structures were removed, dense evergreens were drawn in, and points were placed on missing smaller trees which would later be buffered by 9 feet. Editing preserved consistency with the LiDAR data – losses of trees that had occurred between the LiDAR and imagery flights were not removed from the data. Following primary QC, a secondary QC process was conducted by another editor.</a:t>
            </a:r>
          </a:p>
          <a:p>
            <a:pPr marL="0" indent="0">
              <a:buNone/>
            </a:pPr>
            <a:br>
              <a:rPr lang="en-US" dirty="0"/>
            </a:br>
            <a:endParaRPr lang="en-US" dirty="0"/>
          </a:p>
        </p:txBody>
      </p:sp>
    </p:spTree>
    <p:extLst>
      <p:ext uri="{BB962C8B-B14F-4D97-AF65-F5344CB8AC3E}">
        <p14:creationId xmlns:p14="http://schemas.microsoft.com/office/powerpoint/2010/main" val="4033209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Lineage and Process Steps</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7200" y="752168"/>
            <a:ext cx="11061290" cy="5973097"/>
          </a:xfrm>
        </p:spPr>
        <p:txBody>
          <a:bodyPr>
            <a:normAutofit/>
          </a:bodyPr>
          <a:lstStyle/>
          <a:p>
            <a:r>
              <a:rPr lang="en-US" sz="2400" i="1" dirty="0" err="1"/>
              <a:t>Process_Step:Process_Description</a:t>
            </a:r>
            <a:r>
              <a:rPr lang="en-US" sz="2400" i="1" dirty="0"/>
              <a:t>: </a:t>
            </a:r>
            <a:r>
              <a:rPr lang="en-US" sz="2400" dirty="0"/>
              <a:t>Following the completion of the 2020 canopy layer, an updated canopy change layer was created. The ”No Change” and “Gain” classes were exported from the 2010 to 2015 change dataset and then dissolved without multipart features to create a dataset only representing 2015 canopy. The “Union” tool within ArcMap was used to create a dataset representing canopy change by inputting the 2015 and completed 2020 canopy datasets. “Multipart to </a:t>
            </a:r>
            <a:r>
              <a:rPr lang="en-US" sz="2400" dirty="0" err="1"/>
              <a:t>Singlepart</a:t>
            </a:r>
            <a:r>
              <a:rPr lang="en-US" sz="2400" dirty="0"/>
              <a:t>” was then ran on the output. “Gain” polygons less than 30 square feet were removed from the dataset, and “Loss” polygons less than 30 square feet were recoded as “No Change.” The layer was then dissolved by the change class without multipart features. The “No Change” polygons less than 30 square feet were recoded as “Loss” and the layer was dissolved again. </a:t>
            </a:r>
          </a:p>
          <a:p>
            <a:pPr marL="0" indent="0">
              <a:buNone/>
            </a:pPr>
            <a:br>
              <a:rPr lang="en-US" dirty="0"/>
            </a:br>
            <a:endParaRPr lang="en-US" dirty="0"/>
          </a:p>
        </p:txBody>
      </p:sp>
    </p:spTree>
    <p:extLst>
      <p:ext uri="{BB962C8B-B14F-4D97-AF65-F5344CB8AC3E}">
        <p14:creationId xmlns:p14="http://schemas.microsoft.com/office/powerpoint/2010/main" val="13294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Lineage and Process Steps</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7200" y="752168"/>
            <a:ext cx="11061290" cy="5973097"/>
          </a:xfrm>
        </p:spPr>
        <p:txBody>
          <a:bodyPr>
            <a:normAutofit fontScale="47500" lnSpcReduction="20000"/>
          </a:bodyPr>
          <a:lstStyle/>
          <a:p>
            <a:r>
              <a:rPr lang="en-US" sz="4400" i="1" dirty="0" err="1"/>
              <a:t>Process_Step:Process_Description</a:t>
            </a:r>
            <a:r>
              <a:rPr lang="en-US" sz="4400" i="1" dirty="0"/>
              <a:t>: </a:t>
            </a:r>
            <a:r>
              <a:rPr lang="en-US" sz="4400" dirty="0"/>
              <a:t>Dated methodology of previous canopy assessments left many herbaceous and shrubby areas, especially within and around forests, classified as tree canopy. These errors of commission resulted in egregious amounts of false loss in the 2015 to 2020 canopy change layer. These false loss polygons were removed from the dataset. To accomplish this efficiently and effectively, forest classes in the 2011 National Land Cover Dataset (NLCD) were quickly edited to remove forests that had since been cleared and forests with apparent thinning, and to add in additional areas where false loss was observed. Loss polygons centrally located within these areas were flagged as dubious. Dubious losses greater than 0.2 acres were exported out and polygons that appeared to be mostly tree canopy in 2015 NAIP imagery were unflagged as dubious. The opposite was done for all other loss polygons greater than 0.2 acres, where polygons that were mostly not tree canopy in 2015 were flagged as dubious. </a:t>
            </a:r>
          </a:p>
          <a:p>
            <a:r>
              <a:rPr lang="en-US" sz="4400" dirty="0"/>
              <a:t>Losses greater than 0.2 acres accounted for 29% of the total loss area identified before the loss QC process. Of these larger losses, it was found that the edited NLCD forests were about 80% successful at classifying losses as true or false. All dubious losses were then removed from the dataset. At the risk of overcorrecting losses, false gains, while not nearly as egregious as false losses, were also corrected. These omissions in the 2015 assessment were common amongst lower trees, lighter colored trees, tree canopy along railways and rivers, and in areas of cloud cover in the NAIP imagery. Points were placed on these large and/or obvious false gain polygons, and they were recoded as “No Change” and the layer was dissolved again. </a:t>
            </a:r>
          </a:p>
          <a:p>
            <a:pPr marL="0" indent="0">
              <a:buNone/>
            </a:pPr>
            <a:endParaRPr lang="en-US" dirty="0"/>
          </a:p>
        </p:txBody>
      </p:sp>
    </p:spTree>
    <p:extLst>
      <p:ext uri="{BB962C8B-B14F-4D97-AF65-F5344CB8AC3E}">
        <p14:creationId xmlns:p14="http://schemas.microsoft.com/office/powerpoint/2010/main" val="2728473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What are the most important metadata fields?</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In Praise of Attribute Definitions</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27804" y="1166518"/>
            <a:ext cx="6946774" cy="4905670"/>
          </a:xfrm>
        </p:spPr>
        <p:txBody>
          <a:bodyPr>
            <a:normAutofit/>
          </a:bodyPr>
          <a:lstStyle/>
          <a:p>
            <a:r>
              <a:rPr lang="en-US" sz="2000" dirty="0"/>
              <a:t>Entity and Attribute Information</a:t>
            </a:r>
          </a:p>
          <a:p>
            <a:r>
              <a:rPr lang="en-US" sz="2000" dirty="0" err="1"/>
              <a:t>Entity_and_Attribute_Overview</a:t>
            </a:r>
            <a:endParaRPr lang="en-US" sz="2000" dirty="0"/>
          </a:p>
          <a:p>
            <a:r>
              <a:rPr lang="en-US" sz="2000" dirty="0"/>
              <a:t>and/or</a:t>
            </a:r>
          </a:p>
          <a:p>
            <a:r>
              <a:rPr lang="en-US" sz="2000" dirty="0" err="1"/>
              <a:t>Entity_and_Attribute_Detailed_Description</a:t>
            </a:r>
            <a:endParaRPr lang="en-US" sz="2000" dirty="0"/>
          </a:p>
          <a:p>
            <a:r>
              <a:rPr lang="en-US" sz="2000" dirty="0"/>
              <a:t>Options:</a:t>
            </a:r>
          </a:p>
          <a:p>
            <a:pPr lvl="1"/>
            <a:r>
              <a:rPr lang="en-US" sz="1600" dirty="0"/>
              <a:t>These can be pulled from database—sometimes these descriptions are incomplete or truncated—not always useful.</a:t>
            </a:r>
          </a:p>
          <a:p>
            <a:pPr lvl="1"/>
            <a:r>
              <a:rPr lang="en-US" sz="1600" dirty="0"/>
              <a:t>Develop full metadata descriptions that display in your system, portal, etc. </a:t>
            </a:r>
          </a:p>
          <a:p>
            <a:pPr lvl="1"/>
            <a:r>
              <a:rPr lang="en-US" sz="1600" dirty="0"/>
              <a:t>Create a data dictionary for your data. Many attributes cross data sets so a data dictionary can be created once and used for many purposes. </a:t>
            </a:r>
          </a:p>
          <a:p>
            <a:pPr lvl="1"/>
            <a:r>
              <a:rPr lang="en-US" sz="1600" dirty="0"/>
              <a:t>Some data creators make a data dictionary for each data set. This is helpful if there are many attributes. </a:t>
            </a:r>
          </a:p>
        </p:txBody>
      </p:sp>
    </p:spTree>
    <p:extLst>
      <p:ext uri="{BB962C8B-B14F-4D97-AF65-F5344CB8AC3E}">
        <p14:creationId xmlns:p14="http://schemas.microsoft.com/office/powerpoint/2010/main" val="417019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mj-lt"/>
                <a:ea typeface="+mj-ea"/>
                <a:cs typeface="+mj-cs"/>
              </a:rPr>
              <a:t>Why Talk About Metadata?</a:t>
            </a: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27804" y="442452"/>
            <a:ext cx="7167667" cy="6209071"/>
          </a:xfrm>
        </p:spPr>
        <p:txBody>
          <a:bodyPr>
            <a:normAutofit/>
          </a:bodyPr>
          <a:lstStyle/>
          <a:p>
            <a:pPr marL="0" indent="0">
              <a:buNone/>
            </a:pPr>
            <a:endParaRPr lang="en-US" dirty="0"/>
          </a:p>
        </p:txBody>
      </p:sp>
    </p:spTree>
    <p:extLst>
      <p:ext uri="{BB962C8B-B14F-4D97-AF65-F5344CB8AC3E}">
        <p14:creationId xmlns:p14="http://schemas.microsoft.com/office/powerpoint/2010/main" val="3495849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Special Metadata Input:</a:t>
            </a:r>
            <a:br>
              <a:rPr lang="en-US" sz="2800" dirty="0">
                <a:solidFill>
                  <a:srgbClr val="FFFFFF"/>
                </a:solidFill>
                <a:latin typeface="+mj-lt"/>
              </a:rPr>
            </a:br>
            <a:r>
              <a:rPr lang="en-US" sz="2800" dirty="0">
                <a:solidFill>
                  <a:srgbClr val="FFFFFF"/>
                </a:solidFill>
                <a:latin typeface="+mj-lt"/>
              </a:rPr>
              <a:t>Imagery and Lidar</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672013" y="1371600"/>
            <a:ext cx="6962006" cy="5120629"/>
          </a:xfrm>
        </p:spPr>
        <p:txBody>
          <a:bodyPr>
            <a:normAutofit lnSpcReduction="10000"/>
          </a:bodyPr>
          <a:lstStyle/>
          <a:p>
            <a:r>
              <a:rPr lang="en-US" sz="2000" dirty="0"/>
              <a:t>Control points used to calibrate and process the lidar and derivative data.</a:t>
            </a:r>
          </a:p>
          <a:p>
            <a:r>
              <a:rPr lang="en-US" sz="2000" dirty="0"/>
              <a:t>Checkpoints used to validate the lidar point data or any derivative product.</a:t>
            </a:r>
          </a:p>
          <a:p>
            <a:r>
              <a:rPr lang="en-US" sz="2000" dirty="0"/>
              <a:t>Sensor types.</a:t>
            </a:r>
          </a:p>
          <a:p>
            <a:r>
              <a:rPr lang="en-US" sz="2000" dirty="0"/>
              <a:t>Flightline vectors by lift, delivery block tiles, and DPA. It will convey, at a glance, the different collection flights covering the delivery block tiles. </a:t>
            </a:r>
          </a:p>
          <a:p>
            <a:r>
              <a:rPr lang="en-US" sz="2000" dirty="0"/>
              <a:t>Circumstances encountered during acquisition or processing that resulted in data anomalies, such as adverse environmental conditions (for example, heavy smoke, standing snow, flooded land, full leaf-on conditions).</a:t>
            </a:r>
          </a:p>
          <a:p>
            <a:r>
              <a:rPr lang="en-US" sz="2000" dirty="0"/>
              <a:t>Specification followed (e.g. -Lidar Base Specification 1.3), imagery forward and side overlap , lidar Ground sample </a:t>
            </a:r>
            <a:r>
              <a:rPr lang="en-US" sz="2000" dirty="0" err="1"/>
              <a:t>distance,camera</a:t>
            </a:r>
            <a:r>
              <a:rPr lang="en-US" sz="2000" dirty="0"/>
              <a:t> external orientation information (EO) files</a:t>
            </a:r>
          </a:p>
          <a:p>
            <a:endParaRPr lang="en-US" sz="2000" dirty="0"/>
          </a:p>
        </p:txBody>
      </p:sp>
    </p:spTree>
    <p:extLst>
      <p:ext uri="{BB962C8B-B14F-4D97-AF65-F5344CB8AC3E}">
        <p14:creationId xmlns:p14="http://schemas.microsoft.com/office/powerpoint/2010/main" val="96345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Special Metadata Input:</a:t>
            </a:r>
            <a:br>
              <a:rPr lang="en-US" sz="2800" dirty="0">
                <a:solidFill>
                  <a:srgbClr val="FFFFFF"/>
                </a:solidFill>
                <a:latin typeface="+mj-lt"/>
              </a:rPr>
            </a:br>
            <a:r>
              <a:rPr lang="en-US" sz="2800" dirty="0">
                <a:solidFill>
                  <a:srgbClr val="FFFFFF"/>
                </a:solidFill>
                <a:latin typeface="+mj-lt"/>
              </a:rPr>
              <a:t>Imagery and Lidar</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562478" y="1310041"/>
            <a:ext cx="6825996" cy="4524963"/>
          </a:xfrm>
        </p:spPr>
        <p:txBody>
          <a:bodyPr>
            <a:normAutofit/>
          </a:bodyPr>
          <a:lstStyle/>
          <a:p>
            <a:r>
              <a:rPr lang="en-US" sz="2000" dirty="0"/>
              <a:t>Issues with data collection (for example, lidar sensor problem, ABGNSS interference). </a:t>
            </a:r>
          </a:p>
          <a:p>
            <a:r>
              <a:rPr lang="en-US" sz="2000" dirty="0"/>
              <a:t>Reference to any ancillary files, such as low confidence polygons that are used to delineate data anomalies. </a:t>
            </a:r>
          </a:p>
          <a:p>
            <a:r>
              <a:rPr lang="en-US" sz="2000" dirty="0"/>
              <a:t>Processing software.</a:t>
            </a:r>
          </a:p>
          <a:p>
            <a:r>
              <a:rPr lang="en-US" sz="2000" dirty="0"/>
              <a:t>Sensor model calibration, boresight process, and subsequent swath adjustment process.</a:t>
            </a:r>
          </a:p>
          <a:p>
            <a:r>
              <a:rPr lang="en-US" sz="2000" dirty="0"/>
              <a:t>Process for assigning additional classification codes (for example, vegetation by height, segmentation, building classification.</a:t>
            </a:r>
          </a:p>
        </p:txBody>
      </p:sp>
    </p:spTree>
    <p:extLst>
      <p:ext uri="{BB962C8B-B14F-4D97-AF65-F5344CB8AC3E}">
        <p14:creationId xmlns:p14="http://schemas.microsoft.com/office/powerpoint/2010/main" val="430796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Special Metadata: Drones</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3453D4EF-46E0-FB41-199B-89C9FAE3F27C}"/>
              </a:ext>
            </a:extLst>
          </p:cNvPr>
          <p:cNvSpPr>
            <a:spLocks noGrp="1"/>
          </p:cNvSpPr>
          <p:nvPr>
            <p:ph idx="1"/>
          </p:nvPr>
        </p:nvSpPr>
        <p:spPr>
          <a:xfrm>
            <a:off x="4715257" y="1710091"/>
            <a:ext cx="6825996" cy="4524963"/>
          </a:xfrm>
        </p:spPr>
        <p:txBody>
          <a:bodyPr>
            <a:normAutofit/>
          </a:bodyPr>
          <a:lstStyle/>
          <a:p>
            <a:r>
              <a:rPr lang="en-US" sz="2000" dirty="0"/>
              <a:t>Information about a flight's plans, flight path, and other information. </a:t>
            </a:r>
          </a:p>
          <a:p>
            <a:r>
              <a:rPr lang="en-US" sz="2000" dirty="0"/>
              <a:t>This can include the pilot's name, the drone's name, weather conditions, and where images are saved. </a:t>
            </a:r>
          </a:p>
          <a:p>
            <a:r>
              <a:rPr lang="en-US" sz="2000" dirty="0"/>
              <a:t>Camera's optical center and focal length. </a:t>
            </a:r>
          </a:p>
          <a:p>
            <a:r>
              <a:rPr lang="en-US" sz="2000" dirty="0"/>
              <a:t>Camera’s physical location and direction.</a:t>
            </a:r>
          </a:p>
          <a:p>
            <a:r>
              <a:rPr lang="en-US" sz="2000" dirty="0"/>
              <a:t>Camera brand</a:t>
            </a:r>
          </a:p>
          <a:p>
            <a:r>
              <a:rPr lang="en-US" sz="2000" dirty="0"/>
              <a:t>Processing software</a:t>
            </a:r>
          </a:p>
          <a:p>
            <a:r>
              <a:rPr lang="en-US" sz="2000" dirty="0"/>
              <a:t>Ground </a:t>
            </a:r>
            <a:r>
              <a:rPr lang="en-US" sz="2000"/>
              <a:t>control used?</a:t>
            </a:r>
            <a:endParaRPr lang="en-US" sz="2000" dirty="0"/>
          </a:p>
        </p:txBody>
      </p:sp>
    </p:spTree>
    <p:extLst>
      <p:ext uri="{BB962C8B-B14F-4D97-AF65-F5344CB8AC3E}">
        <p14:creationId xmlns:p14="http://schemas.microsoft.com/office/powerpoint/2010/main" val="2398039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Special Metadata: Drones</a:t>
            </a:r>
            <a:endParaRPr lang="en-US" sz="2800" kern="1200" dirty="0">
              <a:solidFill>
                <a:srgbClr val="FFFFFF"/>
              </a:solidFill>
              <a:latin typeface="+mj-lt"/>
              <a:ea typeface="+mj-ea"/>
              <a:cs typeface="+mj-cs"/>
            </a:endParaRPr>
          </a:p>
        </p:txBody>
      </p:sp>
      <p:pic>
        <p:nvPicPr>
          <p:cNvPr id="5" name="Content Placeholder 4" descr="A screenshot of a computer&#10;&#10;Description automatically generated">
            <a:extLst>
              <a:ext uri="{FF2B5EF4-FFF2-40B4-BE49-F238E27FC236}">
                <a16:creationId xmlns:a16="http://schemas.microsoft.com/office/drawing/2014/main" id="{1EBD67EE-33FB-2194-BA12-4D44D0544B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939" y="958645"/>
            <a:ext cx="7928074" cy="5445740"/>
          </a:xfrm>
        </p:spPr>
      </p:pic>
    </p:spTree>
    <p:extLst>
      <p:ext uri="{BB962C8B-B14F-4D97-AF65-F5344CB8AC3E}">
        <p14:creationId xmlns:p14="http://schemas.microsoft.com/office/powerpoint/2010/main" val="97561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Special Metadata:3D Data &amp; Models</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527804" y="1574019"/>
            <a:ext cx="7632572" cy="5715000"/>
          </a:xfrm>
        </p:spPr>
        <p:txBody>
          <a:bodyPr>
            <a:normAutofit/>
          </a:bodyPr>
          <a:lstStyle/>
          <a:p>
            <a:r>
              <a:rPr lang="en-US" sz="2000" dirty="0"/>
              <a:t>Method of creation.</a:t>
            </a:r>
          </a:p>
          <a:p>
            <a:r>
              <a:rPr lang="en-US" sz="2000" dirty="0"/>
              <a:t>Creation date.</a:t>
            </a:r>
          </a:p>
          <a:p>
            <a:r>
              <a:rPr lang="en-US" sz="2000" dirty="0"/>
              <a:t>Information identifying real world object or environment.</a:t>
            </a:r>
          </a:p>
          <a:p>
            <a:r>
              <a:rPr lang="en-US" sz="2000" dirty="0"/>
              <a:t>Creators.</a:t>
            </a:r>
          </a:p>
          <a:p>
            <a:r>
              <a:rPr lang="en-US" sz="2000" dirty="0"/>
              <a:t>3D model information.</a:t>
            </a:r>
          </a:p>
          <a:p>
            <a:r>
              <a:rPr lang="en-US" sz="2000" dirty="0"/>
              <a:t>Subjects.</a:t>
            </a:r>
          </a:p>
          <a:p>
            <a:r>
              <a:rPr lang="en-US" sz="2000" dirty="0"/>
              <a:t>Creator.</a:t>
            </a:r>
          </a:p>
          <a:p>
            <a:r>
              <a:rPr lang="en-US" sz="2000" dirty="0"/>
              <a:t>Geometry information (e.g., bounding box size, etc.).</a:t>
            </a:r>
          </a:p>
        </p:txBody>
      </p:sp>
    </p:spTree>
    <p:extLst>
      <p:ext uri="{BB962C8B-B14F-4D97-AF65-F5344CB8AC3E}">
        <p14:creationId xmlns:p14="http://schemas.microsoft.com/office/powerpoint/2010/main" val="288951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Special Metadata:3D Data &amp; Models</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814888" y="1200150"/>
            <a:ext cx="6772275" cy="4943475"/>
          </a:xfrm>
        </p:spPr>
        <p:txBody>
          <a:bodyPr>
            <a:normAutofit/>
          </a:bodyPr>
          <a:lstStyle/>
          <a:p>
            <a:r>
              <a:rPr lang="en-US" sz="2000" dirty="0"/>
              <a:t>Source information for reality capture or source-based models</a:t>
            </a:r>
          </a:p>
          <a:p>
            <a:r>
              <a:rPr lang="en-US" sz="2000" dirty="0"/>
              <a:t>- Resolvable GUID for records for subject or sources</a:t>
            </a:r>
          </a:p>
          <a:p>
            <a:r>
              <a:rPr lang="en-US" sz="2000" dirty="0"/>
              <a:t>- Data sources</a:t>
            </a:r>
          </a:p>
          <a:p>
            <a:r>
              <a:rPr lang="en-US" sz="2000" dirty="0"/>
              <a:t>- </a:t>
            </a:r>
            <a:r>
              <a:rPr lang="en-US" sz="2000" dirty="0" err="1"/>
              <a:t>Georeference</a:t>
            </a:r>
            <a:r>
              <a:rPr lang="en-US" sz="2000" dirty="0"/>
              <a:t> information </a:t>
            </a:r>
          </a:p>
          <a:p>
            <a:r>
              <a:rPr lang="en-US" sz="2000" dirty="0"/>
              <a:t>Source data creation information</a:t>
            </a:r>
          </a:p>
          <a:p>
            <a:r>
              <a:rPr lang="en-US" sz="2000" dirty="0"/>
              <a:t>Capture device make and model</a:t>
            </a:r>
          </a:p>
          <a:p>
            <a:r>
              <a:rPr lang="en-US" sz="2000" dirty="0"/>
              <a:t>- Capture event details</a:t>
            </a:r>
          </a:p>
          <a:p>
            <a:r>
              <a:rPr lang="en-US" sz="2000" dirty="0"/>
              <a:t>3D model processing information</a:t>
            </a:r>
          </a:p>
          <a:p>
            <a:pPr marL="0" indent="0">
              <a:buNone/>
            </a:pPr>
            <a:r>
              <a:rPr lang="en-US" sz="2000" dirty="0"/>
              <a:t>   - Source data used</a:t>
            </a:r>
          </a:p>
          <a:p>
            <a:pPr marL="0" indent="0">
              <a:buNone/>
            </a:pPr>
            <a:r>
              <a:rPr lang="en-US" sz="2000" dirty="0"/>
              <a:t>    - Software used</a:t>
            </a:r>
          </a:p>
          <a:p>
            <a:r>
              <a:rPr lang="en-US" sz="2000" dirty="0"/>
              <a:t>Documentation of capture and processing workflows</a:t>
            </a:r>
          </a:p>
        </p:txBody>
      </p:sp>
    </p:spTree>
    <p:extLst>
      <p:ext uri="{BB962C8B-B14F-4D97-AF65-F5344CB8AC3E}">
        <p14:creationId xmlns:p14="http://schemas.microsoft.com/office/powerpoint/2010/main" val="2411339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Creation Tools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689987" y="1460090"/>
            <a:ext cx="6076336" cy="4604953"/>
          </a:xfrm>
        </p:spPr>
        <p:txBody>
          <a:bodyPr>
            <a:normAutofit/>
          </a:bodyPr>
          <a:lstStyle/>
          <a:p>
            <a:r>
              <a:rPr lang="en-US" dirty="0"/>
              <a:t>ArcGIS Pro</a:t>
            </a:r>
          </a:p>
          <a:p>
            <a:r>
              <a:rPr lang="en-US" dirty="0"/>
              <a:t>AGOL</a:t>
            </a:r>
          </a:p>
          <a:p>
            <a:pPr lvl="1"/>
            <a:r>
              <a:rPr lang="en-US" dirty="0"/>
              <a:t>Esri released its new metadata editor in Fall 2023</a:t>
            </a:r>
          </a:p>
          <a:p>
            <a:r>
              <a:rPr lang="en-US" dirty="0" err="1"/>
              <a:t>Github</a:t>
            </a:r>
            <a:r>
              <a:rPr lang="en-US" dirty="0"/>
              <a:t>—</a:t>
            </a:r>
          </a:p>
          <a:p>
            <a:pPr lvl="1"/>
            <a:r>
              <a:rPr lang="en-US" dirty="0"/>
              <a:t>Example noted earlier, </a:t>
            </a:r>
            <a:r>
              <a:rPr lang="en-US" b="0" i="0" dirty="0">
                <a:solidFill>
                  <a:srgbClr val="333333"/>
                </a:solidFill>
                <a:effectLst/>
                <a:latin typeface="Menlo" panose="020B0609030804020204" pitchFamily="49" charset="0"/>
                <a:hlinkClick r:id="rId3"/>
              </a:rPr>
              <a:t>uasimg</a:t>
            </a:r>
            <a:r>
              <a:rPr lang="en-US" b="0" i="0" dirty="0">
                <a:solidFill>
                  <a:srgbClr val="333333"/>
                </a:solidFill>
                <a:effectLst/>
                <a:latin typeface="Menlo" panose="020B0609030804020204" pitchFamily="49" charset="0"/>
              </a:rPr>
              <a:t> (drone example), EPA </a:t>
            </a:r>
            <a:r>
              <a:rPr lang="en-US" b="0" i="0" dirty="0">
                <a:solidFill>
                  <a:srgbClr val="333333"/>
                </a:solidFill>
                <a:effectLst/>
                <a:latin typeface="Menlo" panose="020B0609030804020204" pitchFamily="49" charset="0"/>
                <a:hlinkClick r:id="rId4"/>
              </a:rPr>
              <a:t>Metadata Editor Pro </a:t>
            </a:r>
            <a:endParaRPr lang="en-US" b="0" i="0" dirty="0">
              <a:solidFill>
                <a:srgbClr val="333333"/>
              </a:solidFill>
              <a:effectLst/>
              <a:latin typeface="Menlo" panose="020B0609030804020204" pitchFamily="49" charset="0"/>
            </a:endParaRPr>
          </a:p>
          <a:p>
            <a:r>
              <a:rPr lang="en-US" dirty="0">
                <a:solidFill>
                  <a:srgbClr val="333333"/>
                </a:solidFill>
                <a:latin typeface="Menlo" panose="020B0609030804020204" pitchFamily="49" charset="0"/>
                <a:hlinkClick r:id="rId5"/>
              </a:rPr>
              <a:t>USGS Metadata Wizard</a:t>
            </a:r>
            <a:endParaRPr lang="en-US" b="0" i="0" dirty="0">
              <a:solidFill>
                <a:srgbClr val="333333"/>
              </a:solidFill>
              <a:effectLst/>
              <a:latin typeface="Menlo" panose="020B0609030804020204" pitchFamily="49" charset="0"/>
            </a:endParaRPr>
          </a:p>
          <a:p>
            <a:endParaRPr lang="en-US" dirty="0"/>
          </a:p>
        </p:txBody>
      </p:sp>
    </p:spTree>
    <p:extLst>
      <p:ext uri="{BB962C8B-B14F-4D97-AF65-F5344CB8AC3E}">
        <p14:creationId xmlns:p14="http://schemas.microsoft.com/office/powerpoint/2010/main" val="119939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p:txBody>
          <a:bodyPr vert="horz" lIns="91440" tIns="45720" rIns="91440" bIns="45720" rtlCol="0" anchor="t">
            <a:normAutofit/>
          </a:bodyPr>
          <a:lstStyle/>
          <a:p>
            <a:r>
              <a:rPr lang="en-US" kern="1200" dirty="0">
                <a:solidFill>
                  <a:schemeClr val="tx1"/>
                </a:solidFill>
                <a:latin typeface="+mj-lt"/>
                <a:ea typeface="+mj-ea"/>
                <a:cs typeface="+mj-cs"/>
              </a:rPr>
              <a:t>Metadata Best Practices</a:t>
            </a:r>
          </a:p>
        </p:txBody>
      </p:sp>
      <p:pic>
        <p:nvPicPr>
          <p:cNvPr id="14" name="Graphic 13" descr="Checkmark">
            <a:extLst>
              <a:ext uri="{FF2B5EF4-FFF2-40B4-BE49-F238E27FC236}">
                <a16:creationId xmlns:a16="http://schemas.microsoft.com/office/drawing/2014/main" id="{316EA223-5E80-4FE8-DDDD-A6B82970D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0890" y="1178311"/>
            <a:ext cx="3915589" cy="3915589"/>
          </a:xfrm>
          <a:prstGeom prst="rect">
            <a:avLst/>
          </a:prstGeom>
        </p:spPr>
      </p:pic>
    </p:spTree>
    <p:extLst>
      <p:ext uri="{BB962C8B-B14F-4D97-AF65-F5344CB8AC3E}">
        <p14:creationId xmlns:p14="http://schemas.microsoft.com/office/powerpoint/2010/main" val="1424632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72487" y="1825574"/>
            <a:ext cx="5672137" cy="4764880"/>
          </a:xfrm>
        </p:spPr>
        <p:txBody>
          <a:bodyPr>
            <a:normAutofit/>
          </a:bodyPr>
          <a:lstStyle/>
          <a:p>
            <a:r>
              <a:rPr lang="en-US" sz="2400" dirty="0"/>
              <a:t>What are your best practices?</a:t>
            </a:r>
          </a:p>
        </p:txBody>
      </p:sp>
    </p:spTree>
    <p:extLst>
      <p:ext uri="{BB962C8B-B14F-4D97-AF65-F5344CB8AC3E}">
        <p14:creationId xmlns:p14="http://schemas.microsoft.com/office/powerpoint/2010/main" val="3187324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72487" y="1825574"/>
            <a:ext cx="5672137" cy="4764880"/>
          </a:xfrm>
        </p:spPr>
        <p:txBody>
          <a:bodyPr>
            <a:normAutofit/>
          </a:bodyPr>
          <a:lstStyle/>
          <a:p>
            <a:r>
              <a:rPr lang="en-US" sz="2400" dirty="0"/>
              <a:t>Understand your data.</a:t>
            </a:r>
          </a:p>
          <a:p>
            <a:r>
              <a:rPr lang="en-US" sz="2400" dirty="0"/>
              <a:t>What data are you creating or acquiring (through contracts—imagery, lidar, </a:t>
            </a:r>
            <a:r>
              <a:rPr lang="en-US" sz="2400" dirty="0" err="1"/>
              <a:t>etc</a:t>
            </a:r>
            <a:r>
              <a:rPr lang="en-US" sz="2400" dirty="0"/>
              <a:t>)?</a:t>
            </a:r>
          </a:p>
          <a:p>
            <a:r>
              <a:rPr lang="en-US" sz="2400" dirty="0"/>
              <a:t>What unique information must be captured for each type of data? </a:t>
            </a:r>
          </a:p>
        </p:txBody>
      </p:sp>
    </p:spTree>
    <p:extLst>
      <p:ext uri="{BB962C8B-B14F-4D97-AF65-F5344CB8AC3E}">
        <p14:creationId xmlns:p14="http://schemas.microsoft.com/office/powerpoint/2010/main" val="2570416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group of people raising their hands&#10;&#10;Description automatically generated">
            <a:extLst>
              <a:ext uri="{FF2B5EF4-FFF2-40B4-BE49-F238E27FC236}">
                <a16:creationId xmlns:a16="http://schemas.microsoft.com/office/drawing/2014/main" id="{9C58350D-60E4-5D84-0D78-8938A5F6C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5360" y="1769739"/>
            <a:ext cx="7457353" cy="3318521"/>
          </a:xfrm>
          <a:prstGeom prst="rect">
            <a:avLst/>
          </a:prstGeom>
        </p:spPr>
      </p:pic>
    </p:spTree>
    <p:extLst>
      <p:ext uri="{BB962C8B-B14F-4D97-AF65-F5344CB8AC3E}">
        <p14:creationId xmlns:p14="http://schemas.microsoft.com/office/powerpoint/2010/main" val="3189639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68516" y="1967267"/>
            <a:ext cx="5618035" cy="5272087"/>
          </a:xfrm>
        </p:spPr>
        <p:txBody>
          <a:bodyPr>
            <a:normAutofit/>
          </a:bodyPr>
          <a:lstStyle/>
          <a:p>
            <a:r>
              <a:rPr lang="en-US" sz="2400" dirty="0"/>
              <a:t>Identify the “standard” you are going to use.  The ISO 19115 Schema is the most common and the international standard for geospatial metadata but there are others. </a:t>
            </a:r>
          </a:p>
          <a:p>
            <a:r>
              <a:rPr lang="en-US" sz="2400" dirty="0"/>
              <a:t>Each standard has slightly different fields that are included. </a:t>
            </a:r>
          </a:p>
        </p:txBody>
      </p:sp>
    </p:spTree>
    <p:extLst>
      <p:ext uri="{BB962C8B-B14F-4D97-AF65-F5344CB8AC3E}">
        <p14:creationId xmlns:p14="http://schemas.microsoft.com/office/powerpoint/2010/main" val="4050144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09985" y="1585913"/>
            <a:ext cx="5618035" cy="5272087"/>
          </a:xfrm>
        </p:spPr>
        <p:txBody>
          <a:bodyPr>
            <a:normAutofit/>
          </a:bodyPr>
          <a:lstStyle/>
          <a:p>
            <a:r>
              <a:rPr lang="en-US" dirty="0"/>
              <a:t>Create a metadata template for your organization. </a:t>
            </a:r>
          </a:p>
          <a:p>
            <a:r>
              <a:rPr lang="en-US" dirty="0"/>
              <a:t>If you use </a:t>
            </a:r>
            <a:r>
              <a:rPr lang="en-US" dirty="0" err="1"/>
              <a:t>ArcPro</a:t>
            </a:r>
            <a:r>
              <a:rPr lang="en-US" dirty="0"/>
              <a:t> you can create a template and import it for other datasets. </a:t>
            </a:r>
          </a:p>
          <a:p>
            <a:pPr marL="0" indent="0">
              <a:buNone/>
            </a:pPr>
            <a:endParaRPr lang="en-US" dirty="0"/>
          </a:p>
        </p:txBody>
      </p:sp>
    </p:spTree>
    <p:extLst>
      <p:ext uri="{BB962C8B-B14F-4D97-AF65-F5344CB8AC3E}">
        <p14:creationId xmlns:p14="http://schemas.microsoft.com/office/powerpoint/2010/main" val="2387501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792956"/>
            <a:ext cx="6677025" cy="5416115"/>
          </a:xfrm>
        </p:spPr>
        <p:txBody>
          <a:bodyPr>
            <a:normAutofit fontScale="92500" lnSpcReduction="10000"/>
          </a:bodyPr>
          <a:lstStyle/>
          <a:p>
            <a:pPr marL="0" indent="0">
              <a:buNone/>
            </a:pPr>
            <a:r>
              <a:rPr lang="en-US" dirty="0"/>
              <a:t>Make sure you complete the basic metadata elements:</a:t>
            </a:r>
          </a:p>
          <a:p>
            <a:pPr marL="0" indent="0">
              <a:buNone/>
            </a:pPr>
            <a:r>
              <a:rPr lang="en-US" dirty="0"/>
              <a:t>Originator</a:t>
            </a:r>
          </a:p>
          <a:p>
            <a:pPr marL="0" indent="0">
              <a:buNone/>
            </a:pPr>
            <a:r>
              <a:rPr lang="en-US" dirty="0"/>
              <a:t>Publication Date</a:t>
            </a:r>
          </a:p>
          <a:p>
            <a:pPr marL="0" indent="0">
              <a:buNone/>
            </a:pPr>
            <a:r>
              <a:rPr lang="en-US" dirty="0"/>
              <a:t>Title</a:t>
            </a:r>
          </a:p>
          <a:p>
            <a:pPr marL="0" indent="0">
              <a:buNone/>
            </a:pPr>
            <a:r>
              <a:rPr lang="en-US" dirty="0"/>
              <a:t>Description/Abstract</a:t>
            </a:r>
          </a:p>
          <a:p>
            <a:pPr marL="0" indent="0">
              <a:buNone/>
            </a:pPr>
            <a:r>
              <a:rPr lang="en-US" dirty="0"/>
              <a:t>Time Period of Content</a:t>
            </a:r>
          </a:p>
          <a:p>
            <a:pPr marL="0" indent="0">
              <a:buNone/>
            </a:pPr>
            <a:r>
              <a:rPr lang="en-US" dirty="0"/>
              <a:t>Data Quality Information</a:t>
            </a:r>
          </a:p>
          <a:p>
            <a:r>
              <a:rPr lang="en-US" dirty="0"/>
              <a:t>Spatial Domain/Bounding Coordinates</a:t>
            </a:r>
          </a:p>
          <a:p>
            <a:r>
              <a:rPr lang="en-US" dirty="0"/>
              <a:t>Spatial Reference Information: Projection, Coordinate System, </a:t>
            </a:r>
            <a:r>
              <a:rPr lang="en-US" dirty="0" err="1"/>
              <a:t>GeoDetic</a:t>
            </a:r>
            <a:r>
              <a:rPr lang="en-US" dirty="0"/>
              <a:t> Model</a:t>
            </a:r>
          </a:p>
          <a:p>
            <a:r>
              <a:rPr lang="en-US" dirty="0"/>
              <a:t>Attribute Definitions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62823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1309149"/>
            <a:ext cx="6677025" cy="5416115"/>
          </a:xfrm>
        </p:spPr>
        <p:txBody>
          <a:bodyPr>
            <a:normAutofit/>
          </a:bodyPr>
          <a:lstStyle/>
          <a:p>
            <a:r>
              <a:rPr lang="en-US" dirty="0"/>
              <a:t>Title: A good basic title includes-</a:t>
            </a:r>
          </a:p>
          <a:p>
            <a:r>
              <a:rPr lang="en-US" dirty="0">
                <a:effectLst/>
                <a:latin typeface="Helvetica" pitchFamily="2" charset="0"/>
              </a:rPr>
              <a:t> where, what, when</a:t>
            </a:r>
          </a:p>
          <a:p>
            <a:r>
              <a:rPr lang="en-US" dirty="0"/>
              <a:t>Example: Pennsylvania Congressional Districts, 2024</a:t>
            </a:r>
          </a:p>
          <a:p>
            <a:r>
              <a:rPr lang="en-US" dirty="0"/>
              <a:t>A good title makes it much faster for users to know whether or not it is the data they want.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97342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1574019"/>
            <a:ext cx="6677025" cy="5416115"/>
          </a:xfrm>
        </p:spPr>
        <p:txBody>
          <a:bodyPr>
            <a:normAutofit/>
          </a:bodyPr>
          <a:lstStyle/>
          <a:p>
            <a:r>
              <a:rPr lang="en-US" dirty="0"/>
              <a:t>Abstract: A good basic abstract includes-</a:t>
            </a:r>
          </a:p>
          <a:p>
            <a:r>
              <a:rPr lang="en-US" dirty="0">
                <a:effectLst/>
                <a:latin typeface="Helvetica" pitchFamily="2" charset="0"/>
              </a:rPr>
              <a:t> </a:t>
            </a:r>
            <a:r>
              <a:rPr lang="en-US" dirty="0">
                <a:latin typeface="Helvetica" pitchFamily="2" charset="0"/>
              </a:rPr>
              <a:t>What is it?</a:t>
            </a:r>
          </a:p>
          <a:p>
            <a:r>
              <a:rPr lang="en-US" dirty="0">
                <a:effectLst/>
                <a:latin typeface="Helvetica" pitchFamily="2" charset="0"/>
              </a:rPr>
              <a:t>Why is it?</a:t>
            </a:r>
          </a:p>
          <a:p>
            <a:r>
              <a:rPr lang="en-US" dirty="0">
                <a:effectLst/>
                <a:latin typeface="Helvetica" pitchFamily="2" charset="0"/>
              </a:rPr>
              <a:t>How or why was it created?</a:t>
            </a:r>
          </a:p>
          <a:p>
            <a:r>
              <a:rPr lang="en-US" dirty="0">
                <a:latin typeface="Helvetica" pitchFamily="2" charset="0"/>
              </a:rPr>
              <a:t>Any other important relevant information. </a:t>
            </a:r>
            <a:endParaRPr lang="en-US" dirty="0">
              <a:effectLst/>
              <a:latin typeface="Helvetica" pitchFamily="2" charset="0"/>
            </a:endParaRP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38486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792956"/>
            <a:ext cx="6677025" cy="5416115"/>
          </a:xfrm>
        </p:spPr>
        <p:txBody>
          <a:bodyPr>
            <a:normAutofit/>
          </a:bodyPr>
          <a:lstStyle/>
          <a:p>
            <a:endParaRPr lang="en-US" dirty="0"/>
          </a:p>
          <a:p>
            <a:pPr marL="0" indent="0">
              <a:buNone/>
            </a:pPr>
            <a:endParaRPr lang="en-US" dirty="0"/>
          </a:p>
          <a:p>
            <a:pPr marL="0" indent="0">
              <a:buNone/>
            </a:pPr>
            <a:endParaRPr lang="en-US" dirty="0"/>
          </a:p>
        </p:txBody>
      </p:sp>
      <p:pic>
        <p:nvPicPr>
          <p:cNvPr id="5" name="Picture 4" descr="A screenshot of a web page&#10;&#10;Description automatically generated">
            <a:extLst>
              <a:ext uri="{FF2B5EF4-FFF2-40B4-BE49-F238E27FC236}">
                <a16:creationId xmlns:a16="http://schemas.microsoft.com/office/drawing/2014/main" id="{30FA86EF-3EA7-035C-C50B-3000511D6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865" y="179777"/>
            <a:ext cx="7772400" cy="6498446"/>
          </a:xfrm>
          <a:prstGeom prst="rect">
            <a:avLst/>
          </a:prstGeom>
        </p:spPr>
      </p:pic>
    </p:spTree>
    <p:extLst>
      <p:ext uri="{BB962C8B-B14F-4D97-AF65-F5344CB8AC3E}">
        <p14:creationId xmlns:p14="http://schemas.microsoft.com/office/powerpoint/2010/main" val="3678810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1309150"/>
            <a:ext cx="6677025" cy="5416115"/>
          </a:xfrm>
        </p:spPr>
        <p:txBody>
          <a:bodyPr>
            <a:normAutofit/>
          </a:bodyPr>
          <a:lstStyle/>
          <a:p>
            <a:pPr marL="0" indent="0">
              <a:buNone/>
            </a:pPr>
            <a:r>
              <a:rPr lang="en-US" dirty="0"/>
              <a:t>Define/describe attributes:</a:t>
            </a:r>
          </a:p>
          <a:p>
            <a:pPr marL="0" indent="0">
              <a:buNone/>
            </a:pPr>
            <a:endParaRPr lang="en-US" dirty="0"/>
          </a:p>
          <a:p>
            <a:pPr marL="0" indent="0">
              <a:buNone/>
            </a:pPr>
            <a:r>
              <a:rPr lang="en-US" dirty="0"/>
              <a:t>For your own needs and for the users, this is one of the most important things you can do!</a:t>
            </a:r>
          </a:p>
          <a:p>
            <a:pPr marL="0" indent="0">
              <a:buNone/>
            </a:pPr>
            <a:endParaRPr lang="en-US" dirty="0"/>
          </a:p>
          <a:p>
            <a:pPr marL="0" indent="0">
              <a:buNone/>
            </a:pPr>
            <a:r>
              <a:rPr lang="en-US" dirty="0"/>
              <a:t>You will spend less time answering questions and you will help the people who come after you.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2976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1441885"/>
            <a:ext cx="6677025" cy="5416115"/>
          </a:xfrm>
        </p:spPr>
        <p:txBody>
          <a:bodyPr>
            <a:normAutofit/>
          </a:bodyPr>
          <a:lstStyle/>
          <a:p>
            <a:pPr marL="0" indent="0">
              <a:buNone/>
            </a:pPr>
            <a:r>
              <a:rPr lang="en-US" dirty="0"/>
              <a:t>Attribute:</a:t>
            </a:r>
          </a:p>
          <a:p>
            <a:pPr marL="0" indent="0">
              <a:buNone/>
            </a:pPr>
            <a:r>
              <a:rPr lang="en-US" dirty="0" err="1"/>
              <a:t>Attribute_Label:SOTHER_FID</a:t>
            </a:r>
            <a:endParaRPr lang="en-US" dirty="0"/>
          </a:p>
          <a:p>
            <a:pPr marL="0" indent="0">
              <a:buNone/>
            </a:pPr>
            <a:r>
              <a:rPr lang="en-US" dirty="0"/>
              <a:t>Attribute:</a:t>
            </a:r>
          </a:p>
          <a:p>
            <a:pPr marL="0" indent="0">
              <a:buNone/>
            </a:pPr>
            <a:r>
              <a:rPr lang="en-US" dirty="0" err="1"/>
              <a:t>Attribute_Label:COMPLIANCE</a:t>
            </a:r>
            <a:endParaRPr lang="en-US" dirty="0"/>
          </a:p>
          <a:p>
            <a:pPr marL="0" indent="0">
              <a:buNone/>
            </a:pPr>
            <a:r>
              <a:rPr lang="en-US" dirty="0"/>
              <a:t>Attribute:</a:t>
            </a:r>
          </a:p>
          <a:p>
            <a:pPr marL="0" indent="0">
              <a:buNone/>
            </a:pPr>
            <a:r>
              <a:rPr lang="en-US" dirty="0"/>
              <a:t>Attribute_Label:PRIMARY__1</a:t>
            </a:r>
          </a:p>
          <a:p>
            <a:pPr marL="0" indent="0">
              <a:buNone/>
            </a:pPr>
            <a:r>
              <a:rPr lang="en-US" dirty="0"/>
              <a:t>Attribute:</a:t>
            </a:r>
          </a:p>
          <a:p>
            <a:pPr marL="0" indent="0">
              <a:buNone/>
            </a:pPr>
            <a:r>
              <a:rPr lang="en-US" dirty="0" err="1"/>
              <a:t>Attribute_Label:SUB_FACILI</a:t>
            </a:r>
            <a:endParaRPr lang="en-US" dirty="0"/>
          </a:p>
          <a:p>
            <a:pPr marL="0" indent="0">
              <a:buNone/>
            </a:pPr>
            <a:endParaRPr lang="en-US" dirty="0"/>
          </a:p>
        </p:txBody>
      </p:sp>
    </p:spTree>
    <p:extLst>
      <p:ext uri="{BB962C8B-B14F-4D97-AF65-F5344CB8AC3E}">
        <p14:creationId xmlns:p14="http://schemas.microsoft.com/office/powerpoint/2010/main" val="2505158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915540" y="2199711"/>
            <a:ext cx="6677025" cy="5416115"/>
          </a:xfrm>
        </p:spPr>
        <p:txBody>
          <a:bodyPr>
            <a:normAutofit/>
          </a:bodyPr>
          <a:lstStyle/>
          <a:p>
            <a:pPr marL="0" indent="0">
              <a:buNone/>
            </a:pPr>
            <a:r>
              <a:rPr lang="en-US" dirty="0"/>
              <a:t>Create a data dictionary. </a:t>
            </a:r>
          </a:p>
          <a:p>
            <a:pPr marL="0" indent="0">
              <a:buNone/>
            </a:pPr>
            <a:endParaRPr lang="en-US" dirty="0"/>
          </a:p>
          <a:p>
            <a:pPr marL="0" indent="0">
              <a:buNone/>
            </a:pPr>
            <a:r>
              <a:rPr lang="en-US" dirty="0"/>
              <a:t>This will serve you well for years to come!</a:t>
            </a:r>
          </a:p>
        </p:txBody>
      </p:sp>
    </p:spTree>
    <p:extLst>
      <p:ext uri="{BB962C8B-B14F-4D97-AF65-F5344CB8AC3E}">
        <p14:creationId xmlns:p14="http://schemas.microsoft.com/office/powerpoint/2010/main" val="3756380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792956"/>
            <a:ext cx="6677025" cy="5416115"/>
          </a:xfrm>
        </p:spPr>
        <p:txBody>
          <a:bodyPr>
            <a:normAutofit/>
          </a:bodyPr>
          <a:lstStyle/>
          <a:p>
            <a:pPr marL="0" indent="0">
              <a:buNone/>
            </a:pPr>
            <a:r>
              <a:rPr lang="en-US" dirty="0"/>
              <a:t>Include as much information as you have time for! </a:t>
            </a:r>
          </a:p>
          <a:p>
            <a:pPr marL="0" indent="0">
              <a:buNone/>
            </a:pPr>
            <a:r>
              <a:rPr lang="en-US" dirty="0"/>
              <a:t>Things like </a:t>
            </a:r>
            <a:r>
              <a:rPr lang="en-US" i="1" dirty="0"/>
              <a:t>Progress </a:t>
            </a:r>
            <a:r>
              <a:rPr lang="en-US" dirty="0"/>
              <a:t>(under the Data Identification section in the FGDC and ISO standard) and </a:t>
            </a:r>
            <a:r>
              <a:rPr lang="en-US" i="1" dirty="0"/>
              <a:t>Completeness Report </a:t>
            </a:r>
            <a:r>
              <a:rPr lang="en-US" dirty="0"/>
              <a:t>(under the Data Quality section in the standards) really help. </a:t>
            </a:r>
          </a:p>
          <a:p>
            <a:pPr marL="0" indent="0">
              <a:buNone/>
            </a:pPr>
            <a:endParaRPr lang="en-US" dirty="0"/>
          </a:p>
          <a:p>
            <a:pPr marL="0" indent="0">
              <a:buNone/>
            </a:pPr>
            <a:r>
              <a:rPr lang="en-US" dirty="0"/>
              <a:t>For example, should the user expect this data to be updated regularly or is it complete as is?</a:t>
            </a:r>
          </a:p>
        </p:txBody>
      </p:sp>
    </p:spTree>
    <p:extLst>
      <p:ext uri="{BB962C8B-B14F-4D97-AF65-F5344CB8AC3E}">
        <p14:creationId xmlns:p14="http://schemas.microsoft.com/office/powerpoint/2010/main" val="1851094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group of people standing in a line&#10;&#10;Description automatically generated">
            <a:extLst>
              <a:ext uri="{FF2B5EF4-FFF2-40B4-BE49-F238E27FC236}">
                <a16:creationId xmlns:a16="http://schemas.microsoft.com/office/drawing/2014/main" id="{0CB1C78E-37D9-B6CF-B7E2-250282E168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028" y="2020262"/>
            <a:ext cx="7059944" cy="3141674"/>
          </a:xfrm>
          <a:prstGeom prst="rect">
            <a:avLst/>
          </a:prstGeom>
        </p:spPr>
      </p:pic>
    </p:spTree>
    <p:extLst>
      <p:ext uri="{BB962C8B-B14F-4D97-AF65-F5344CB8AC3E}">
        <p14:creationId xmlns:p14="http://schemas.microsoft.com/office/powerpoint/2010/main" val="2284694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Metadata Best Practices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1967267"/>
            <a:ext cx="6677025" cy="5416115"/>
          </a:xfrm>
        </p:spPr>
        <p:txBody>
          <a:bodyPr>
            <a:normAutofit/>
          </a:bodyPr>
          <a:lstStyle/>
          <a:p>
            <a:pPr marL="0" indent="0">
              <a:buNone/>
            </a:pPr>
            <a:r>
              <a:rPr lang="en-US" dirty="0"/>
              <a:t>Consider use constraints and access constraints and distribution liability. </a:t>
            </a:r>
          </a:p>
          <a:p>
            <a:pPr marL="0" indent="0">
              <a:buNone/>
            </a:pPr>
            <a:r>
              <a:rPr lang="en-US" dirty="0"/>
              <a:t>PASDA has a boilerplate use constraint blurb we use. </a:t>
            </a:r>
          </a:p>
        </p:txBody>
      </p:sp>
    </p:spTree>
    <p:extLst>
      <p:ext uri="{BB962C8B-B14F-4D97-AF65-F5344CB8AC3E}">
        <p14:creationId xmlns:p14="http://schemas.microsoft.com/office/powerpoint/2010/main" val="648867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768965" y="2329170"/>
            <a:ext cx="7460812" cy="2852737"/>
          </a:xfrm>
        </p:spPr>
        <p:txBody>
          <a:bodyPr vert="horz" lIns="91440" tIns="45720" rIns="91440" bIns="45720" rtlCol="0" anchor="t">
            <a:normAutofit/>
          </a:bodyPr>
          <a:lstStyle/>
          <a:p>
            <a:r>
              <a:rPr lang="en-US" kern="1200" dirty="0">
                <a:solidFill>
                  <a:schemeClr val="tx1"/>
                </a:solidFill>
                <a:latin typeface="+mj-lt"/>
                <a:ea typeface="+mj-ea"/>
                <a:cs typeface="+mj-cs"/>
              </a:rPr>
              <a:t>Metadata Mistakes</a:t>
            </a:r>
          </a:p>
        </p:txBody>
      </p:sp>
      <p:pic>
        <p:nvPicPr>
          <p:cNvPr id="14" name="Graphic 13" descr="Stop with solid fill">
            <a:extLst>
              <a:ext uri="{FF2B5EF4-FFF2-40B4-BE49-F238E27FC236}">
                <a16:creationId xmlns:a16="http://schemas.microsoft.com/office/drawing/2014/main" id="{316EA223-5E80-4FE8-DDDD-A6B82970D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29433" y="1821586"/>
            <a:ext cx="3214828" cy="3214828"/>
          </a:xfrm>
          <a:prstGeom prst="rect">
            <a:avLst/>
          </a:prstGeom>
        </p:spPr>
      </p:pic>
    </p:spTree>
    <p:extLst>
      <p:ext uri="{BB962C8B-B14F-4D97-AF65-F5344CB8AC3E}">
        <p14:creationId xmlns:p14="http://schemas.microsoft.com/office/powerpoint/2010/main" val="2332094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Metadata Mistakes</a:t>
            </a:r>
            <a:endParaRPr lang="en-US" sz="28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797553" y="984685"/>
            <a:ext cx="6677025" cy="5416115"/>
          </a:xfrm>
        </p:spPr>
        <p:txBody>
          <a:bodyPr>
            <a:normAutofit/>
          </a:bodyPr>
          <a:lstStyle/>
          <a:p>
            <a:r>
              <a:rPr lang="en-US" dirty="0"/>
              <a:t>Defining data too broadly or finely. </a:t>
            </a:r>
          </a:p>
          <a:p>
            <a:r>
              <a:rPr lang="en-US" dirty="0"/>
              <a:t>Not completing entity and attribute section fully. </a:t>
            </a:r>
          </a:p>
          <a:p>
            <a:r>
              <a:rPr lang="en-US" dirty="0"/>
              <a:t>Using a broad title that doesn’t clearly identify what the data is.</a:t>
            </a:r>
          </a:p>
          <a:p>
            <a:r>
              <a:rPr lang="en-US" dirty="0"/>
              <a:t>Not including methodology (where applicable). </a:t>
            </a:r>
          </a:p>
          <a:p>
            <a:r>
              <a:rPr lang="en-US" dirty="0"/>
              <a:t>Ignoring that people need to know when data was last updated rather than refreshed. What is reflected in your metadata?</a:t>
            </a:r>
          </a:p>
          <a:p>
            <a:r>
              <a:rPr lang="en-US" dirty="0"/>
              <a:t>The Curse of Knowledge</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1199395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Biggest Metadata Mistake</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5240004" y="2199711"/>
            <a:ext cx="6677025" cy="5416115"/>
          </a:xfrm>
        </p:spPr>
        <p:txBody>
          <a:bodyPr>
            <a:normAutofit/>
          </a:bodyPr>
          <a:lstStyle/>
          <a:p>
            <a:pPr marL="0" indent="0">
              <a:buNone/>
            </a:pPr>
            <a:r>
              <a:rPr lang="en-US" sz="3600" dirty="0"/>
              <a:t>Not</a:t>
            </a:r>
          </a:p>
          <a:p>
            <a:pPr marL="0" indent="0">
              <a:buNone/>
            </a:pPr>
            <a:r>
              <a:rPr lang="en-US" sz="3600" dirty="0"/>
              <a:t>Creating</a:t>
            </a:r>
          </a:p>
          <a:p>
            <a:pPr marL="0" indent="0">
              <a:buNone/>
            </a:pPr>
            <a:r>
              <a:rPr lang="en-US" sz="3600" dirty="0"/>
              <a:t>Metadata!</a:t>
            </a:r>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1712941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4E68339-1B90-44F9-BCC4-4600A6E24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525712" y="2400475"/>
            <a:ext cx="9142288" cy="2068222"/>
          </a:xfrm>
        </p:spPr>
        <p:txBody>
          <a:bodyPr vert="horz" lIns="91440" tIns="45720" rIns="91440" bIns="45720" rtlCol="0" anchor="b">
            <a:normAutofit/>
          </a:bodyPr>
          <a:lstStyle/>
          <a:p>
            <a:pPr algn="ctr"/>
            <a:r>
              <a:rPr lang="en-US" sz="5200" kern="1200">
                <a:solidFill>
                  <a:schemeClr val="tx1"/>
                </a:solidFill>
                <a:latin typeface="+mj-lt"/>
                <a:ea typeface="+mj-ea"/>
                <a:cs typeface="+mj-cs"/>
              </a:rPr>
              <a:t>Metadata for PASDA</a:t>
            </a:r>
          </a:p>
        </p:txBody>
      </p:sp>
      <p:pic>
        <p:nvPicPr>
          <p:cNvPr id="3" name="Picture 2">
            <a:extLst>
              <a:ext uri="{FF2B5EF4-FFF2-40B4-BE49-F238E27FC236}">
                <a16:creationId xmlns:a16="http://schemas.microsoft.com/office/drawing/2014/main" id="{3F112AE9-DA3E-F9B9-4EC0-B8D4D38FA883}"/>
              </a:ext>
            </a:extLst>
          </p:cNvPr>
          <p:cNvPicPr>
            <a:picLocks noChangeAspect="1"/>
          </p:cNvPicPr>
          <p:nvPr/>
        </p:nvPicPr>
        <p:blipFill>
          <a:blip r:embed="rId3"/>
          <a:stretch>
            <a:fillRect/>
          </a:stretch>
        </p:blipFill>
        <p:spPr>
          <a:xfrm>
            <a:off x="3534872" y="1856342"/>
            <a:ext cx="4883613" cy="1088266"/>
          </a:xfrm>
          <a:prstGeom prst="rect">
            <a:avLst/>
          </a:prstGeom>
        </p:spPr>
      </p:pic>
    </p:spTree>
    <p:extLst>
      <p:ext uri="{BB962C8B-B14F-4D97-AF65-F5344CB8AC3E}">
        <p14:creationId xmlns:p14="http://schemas.microsoft.com/office/powerpoint/2010/main" val="3983570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kern="1200" dirty="0">
                <a:solidFill>
                  <a:srgbClr val="FFFFFF"/>
                </a:solidFill>
                <a:latin typeface="+mj-lt"/>
                <a:ea typeface="+mj-ea"/>
                <a:cs typeface="+mj-cs"/>
              </a:rPr>
              <a:t>What Metadata Do You Need to Share with PASDA?</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636963" y="1967267"/>
            <a:ext cx="6677025" cy="5416115"/>
          </a:xfrm>
        </p:spPr>
        <p:txBody>
          <a:bodyPr>
            <a:normAutofit/>
          </a:bodyPr>
          <a:lstStyle/>
          <a:p>
            <a:pPr marL="0" indent="0">
              <a:buNone/>
            </a:pPr>
            <a:endParaRPr lang="en-US" dirty="0"/>
          </a:p>
          <a:p>
            <a:pPr marL="0" indent="0">
              <a:buNone/>
            </a:pPr>
            <a:r>
              <a:rPr lang="en-US" dirty="0"/>
              <a:t>We just need title, abstract, and some of the basic fields completed.</a:t>
            </a:r>
          </a:p>
          <a:p>
            <a:pPr marL="0" indent="0">
              <a:buNone/>
            </a:pPr>
            <a:r>
              <a:rPr lang="en-US" dirty="0"/>
              <a:t>If you have questions, just ask us and we can help you!</a:t>
            </a:r>
          </a:p>
          <a:p>
            <a:pPr marL="0" indent="0">
              <a:buNone/>
            </a:pPr>
            <a:endParaRPr lang="en-US" dirty="0"/>
          </a:p>
        </p:txBody>
      </p:sp>
    </p:spTree>
    <p:extLst>
      <p:ext uri="{BB962C8B-B14F-4D97-AF65-F5344CB8AC3E}">
        <p14:creationId xmlns:p14="http://schemas.microsoft.com/office/powerpoint/2010/main" val="704396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986938" y="2665871"/>
            <a:ext cx="4080362" cy="1708242"/>
          </a:xfrm>
        </p:spPr>
        <p:txBody>
          <a:bodyPr vert="horz" lIns="91440" tIns="45720" rIns="91440" bIns="45720" rtlCol="0" anchor="ctr">
            <a:normAutofit/>
          </a:bodyPr>
          <a:lstStyle/>
          <a:p>
            <a:r>
              <a:rPr lang="en-US" sz="3700" kern="1200" dirty="0">
                <a:latin typeface="+mj-lt"/>
                <a:ea typeface="+mj-ea"/>
                <a:cs typeface="+mj-cs"/>
              </a:rPr>
              <a:t>Questions, Comments, Discussion</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761803" y="2470244"/>
            <a:ext cx="4080361" cy="3769834"/>
          </a:xfrm>
        </p:spPr>
        <p:txBody>
          <a:bodyPr anchor="ctr">
            <a:normAutofit/>
          </a:bodyPr>
          <a:lstStyle/>
          <a:p>
            <a:pPr marL="0" indent="0">
              <a:buNone/>
            </a:pPr>
            <a:endParaRPr lang="en-US" sz="2000" dirty="0"/>
          </a:p>
          <a:p>
            <a:pPr marL="0" indent="0">
              <a:buNone/>
            </a:pPr>
            <a:endParaRPr lang="en-US" sz="2000" dirty="0"/>
          </a:p>
        </p:txBody>
      </p:sp>
      <p:sp>
        <p:nvSpPr>
          <p:cNvPr id="29" name="Rectangle 28">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hat">
            <a:extLst>
              <a:ext uri="{FF2B5EF4-FFF2-40B4-BE49-F238E27FC236}">
                <a16:creationId xmlns:a16="http://schemas.microsoft.com/office/drawing/2014/main" id="{8BF8B2CC-DA76-387D-FE94-EAA4C16AF3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761902"/>
            <a:ext cx="5334197" cy="5334197"/>
          </a:xfrm>
          <a:prstGeom prst="rect">
            <a:avLst/>
          </a:prstGeom>
        </p:spPr>
      </p:pic>
    </p:spTree>
    <p:extLst>
      <p:ext uri="{BB962C8B-B14F-4D97-AF65-F5344CB8AC3E}">
        <p14:creationId xmlns:p14="http://schemas.microsoft.com/office/powerpoint/2010/main" val="53837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640E-32BB-491F-8E76-00DD44DC660D}"/>
              </a:ext>
            </a:extLst>
          </p:cNvPr>
          <p:cNvSpPr>
            <a:spLocks noGrp="1"/>
          </p:cNvSpPr>
          <p:nvPr>
            <p:ph type="title"/>
          </p:nvPr>
        </p:nvSpPr>
        <p:spPr>
          <a:xfrm>
            <a:off x="831850" y="1709738"/>
            <a:ext cx="7755102" cy="2852737"/>
          </a:xfrm>
        </p:spPr>
        <p:txBody>
          <a:bodyPr>
            <a:normAutofit/>
          </a:bodyPr>
          <a:lstStyle/>
          <a:p>
            <a:r>
              <a:rPr lang="en-US" sz="5400" b="1" dirty="0">
                <a:latin typeface="Serifa" panose="00000500000000000000" pitchFamily="50" charset="0"/>
              </a:rPr>
              <a:t>Thank you!</a:t>
            </a:r>
            <a:br>
              <a:rPr lang="en-US" sz="5400" b="1">
                <a:latin typeface="Serifa" panose="00000500000000000000" pitchFamily="50" charset="0"/>
              </a:rPr>
            </a:br>
            <a:endParaRPr lang="en-US" sz="5400" b="1" dirty="0">
              <a:latin typeface="Serifa" panose="00000500000000000000" pitchFamily="50" charset="0"/>
            </a:endParaRPr>
          </a:p>
        </p:txBody>
      </p:sp>
    </p:spTree>
    <p:extLst>
      <p:ext uri="{BB962C8B-B14F-4D97-AF65-F5344CB8AC3E}">
        <p14:creationId xmlns:p14="http://schemas.microsoft.com/office/powerpoint/2010/main" val="943245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E2DDA-6374-9977-C60D-95D9FB537EA9}"/>
              </a:ext>
            </a:extLst>
          </p:cNvPr>
          <p:cNvSpPr>
            <a:spLocks noGrp="1"/>
          </p:cNvSpPr>
          <p:nvPr>
            <p:ph type="title"/>
          </p:nvPr>
        </p:nvSpPr>
        <p:spPr>
          <a:xfrm>
            <a:off x="1028700" y="1967267"/>
            <a:ext cx="2700338" cy="2490434"/>
          </a:xfrm>
          <a:noFill/>
        </p:spPr>
        <p:txBody>
          <a:bodyPr vert="horz" lIns="91440" tIns="45720" rIns="91440" bIns="45720" rtlCol="0" anchor="ctr">
            <a:normAutofit/>
          </a:bodyPr>
          <a:lstStyle/>
          <a:p>
            <a:pPr algn="ctr"/>
            <a:r>
              <a:rPr lang="en-US" sz="2800" dirty="0">
                <a:solidFill>
                  <a:srgbClr val="FFFFFF"/>
                </a:solidFill>
                <a:latin typeface="+mj-lt"/>
              </a:rPr>
              <a:t>Additional</a:t>
            </a:r>
            <a:r>
              <a:rPr lang="en-US" sz="2800" kern="1200" dirty="0">
                <a:solidFill>
                  <a:srgbClr val="FFFFFF"/>
                </a:solidFill>
                <a:latin typeface="+mj-lt"/>
                <a:ea typeface="+mj-ea"/>
                <a:cs typeface="+mj-cs"/>
              </a:rPr>
              <a:t> Resources</a:t>
            </a:r>
          </a:p>
        </p:txBody>
      </p:sp>
      <p:sp>
        <p:nvSpPr>
          <p:cNvPr id="4" name="Content Placeholder 3">
            <a:extLst>
              <a:ext uri="{FF2B5EF4-FFF2-40B4-BE49-F238E27FC236}">
                <a16:creationId xmlns:a16="http://schemas.microsoft.com/office/drawing/2014/main" id="{46E2F4E6-2A7E-2F48-A94B-F5D010ABA047}"/>
              </a:ext>
            </a:extLst>
          </p:cNvPr>
          <p:cNvSpPr>
            <a:spLocks noGrp="1"/>
          </p:cNvSpPr>
          <p:nvPr>
            <p:ph idx="1"/>
          </p:nvPr>
        </p:nvSpPr>
        <p:spPr>
          <a:xfrm>
            <a:off x="4817218" y="720942"/>
            <a:ext cx="6677025" cy="5416115"/>
          </a:xfrm>
        </p:spPr>
        <p:txBody>
          <a:bodyPr>
            <a:normAutofit fontScale="85000" lnSpcReduction="20000"/>
          </a:bodyPr>
          <a:lstStyle/>
          <a:p>
            <a:pPr marL="0" indent="0">
              <a:buNone/>
            </a:pPr>
            <a:endParaRPr lang="en-US" dirty="0"/>
          </a:p>
          <a:p>
            <a:r>
              <a:rPr lang="en-US" dirty="0">
                <a:hlinkClick r:id="rId3"/>
              </a:rPr>
              <a:t>https://mediaspace.esri.com/media/t/1_1zbo2s0k</a:t>
            </a:r>
            <a:endParaRPr lang="en-US" dirty="0"/>
          </a:p>
          <a:p>
            <a:r>
              <a:rPr lang="en-US" dirty="0"/>
              <a:t>https://</a:t>
            </a:r>
            <a:r>
              <a:rPr lang="en-US" dirty="0" err="1"/>
              <a:t>pro.arcgis.com</a:t>
            </a:r>
            <a:r>
              <a:rPr lang="en-US" dirty="0"/>
              <a:t>/</a:t>
            </a:r>
            <a:r>
              <a:rPr lang="en-US" dirty="0" err="1"/>
              <a:t>en</a:t>
            </a:r>
            <a:r>
              <a:rPr lang="en-US" dirty="0"/>
              <a:t>/pro-app/3.1/help/metadata/view-and-edit-metadata.htm#ESRI_SECTION1_758736AA33AE4F2EA800839DF3C091E7</a:t>
            </a:r>
          </a:p>
          <a:p>
            <a:r>
              <a:rPr lang="en-US" dirty="0">
                <a:hlinkClick r:id="rId4"/>
              </a:rPr>
              <a:t>https://www.esri.com/arcgis-blog/products/arcgis-online/announcements/introducing-metadata-editor-beta/</a:t>
            </a:r>
            <a:endParaRPr lang="en-US" dirty="0"/>
          </a:p>
          <a:p>
            <a:r>
              <a:rPr lang="en-US" dirty="0">
                <a:hlinkClick r:id="rId5"/>
              </a:rPr>
              <a:t>https://www.youtube.com/watch?v=idBJ4HPjhh4</a:t>
            </a:r>
            <a:endParaRPr lang="en-US" dirty="0"/>
          </a:p>
          <a:p>
            <a:r>
              <a:rPr lang="en-US" dirty="0">
                <a:hlinkClick r:id="rId6"/>
              </a:rPr>
              <a:t>https://enterprise.arcgis.com/en/portal/latest/use/metadata.htm</a:t>
            </a:r>
            <a:endParaRPr lang="en-US" dirty="0"/>
          </a:p>
          <a:p>
            <a:r>
              <a:rPr lang="en-US" dirty="0"/>
              <a:t>https://</a:t>
            </a:r>
            <a:r>
              <a:rPr lang="en-US" dirty="0" err="1"/>
              <a:t>doc.arcgis.com</a:t>
            </a:r>
            <a:r>
              <a:rPr lang="en-US" dirty="0"/>
              <a:t>/</a:t>
            </a:r>
            <a:r>
              <a:rPr lang="en-US" dirty="0" err="1"/>
              <a:t>en</a:t>
            </a:r>
            <a:r>
              <a:rPr lang="en-US" dirty="0"/>
              <a:t>/</a:t>
            </a:r>
            <a:r>
              <a:rPr lang="en-US" dirty="0" err="1"/>
              <a:t>arcgis</a:t>
            </a:r>
            <a:r>
              <a:rPr lang="en-US" dirty="0"/>
              <a:t>-online/manage-data/</a:t>
            </a:r>
            <a:r>
              <a:rPr lang="en-US" dirty="0" err="1"/>
              <a:t>metadata.htm</a:t>
            </a:r>
            <a:endParaRPr lang="en-US" dirty="0"/>
          </a:p>
        </p:txBody>
      </p:sp>
    </p:spTree>
    <p:extLst>
      <p:ext uri="{BB962C8B-B14F-4D97-AF65-F5344CB8AC3E}">
        <p14:creationId xmlns:p14="http://schemas.microsoft.com/office/powerpoint/2010/main" val="3296421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6FA1A-E602-49E4-2CE3-C9E8D593218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a:solidFill>
                  <a:srgbClr val="FFFFFF"/>
                </a:solidFill>
                <a:latin typeface="+mj-lt"/>
                <a:ea typeface="+mj-ea"/>
                <a:cs typeface="+mj-cs"/>
              </a:rPr>
              <a:t>Why is Metadata Awesome?</a:t>
            </a:r>
          </a:p>
        </p:txBody>
      </p:sp>
      <p:pic>
        <p:nvPicPr>
          <p:cNvPr id="5" name="Content Placeholder 4" descr="A diagram of different colored bottles&#10;&#10;Description automatically generated">
            <a:extLst>
              <a:ext uri="{FF2B5EF4-FFF2-40B4-BE49-F238E27FC236}">
                <a16:creationId xmlns:a16="http://schemas.microsoft.com/office/drawing/2014/main" id="{809EC506-317D-AC36-4878-BE2F76B109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986783"/>
            <a:ext cx="6780700" cy="4882104"/>
          </a:xfrm>
          <a:prstGeom prst="rect">
            <a:avLst/>
          </a:prstGeom>
        </p:spPr>
      </p:pic>
    </p:spTree>
    <p:extLst>
      <p:ext uri="{BB962C8B-B14F-4D97-AF65-F5344CB8AC3E}">
        <p14:creationId xmlns:p14="http://schemas.microsoft.com/office/powerpoint/2010/main" val="1279009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6FA1A-E602-49E4-2CE3-C9E8D593218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a:solidFill>
                  <a:srgbClr val="FFFFFF"/>
                </a:solidFill>
                <a:latin typeface="+mj-lt"/>
                <a:ea typeface="+mj-ea"/>
                <a:cs typeface="+mj-cs"/>
              </a:rPr>
              <a:t>Why is Metadata Awesome?</a:t>
            </a:r>
          </a:p>
        </p:txBody>
      </p:sp>
      <p:pic>
        <p:nvPicPr>
          <p:cNvPr id="4" name="Content Placeholder 3" descr="A diagram of different types of liquids&#10;&#10;Description automatically generated">
            <a:extLst>
              <a:ext uri="{FF2B5EF4-FFF2-40B4-BE49-F238E27FC236}">
                <a16:creationId xmlns:a16="http://schemas.microsoft.com/office/drawing/2014/main" id="{D25B3D96-52C8-D310-92B3-2E9E0F38A8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986784"/>
            <a:ext cx="6780700" cy="4882103"/>
          </a:xfrm>
          <a:prstGeom prst="rect">
            <a:avLst/>
          </a:prstGeom>
        </p:spPr>
      </p:pic>
    </p:spTree>
    <p:extLst>
      <p:ext uri="{BB962C8B-B14F-4D97-AF65-F5344CB8AC3E}">
        <p14:creationId xmlns:p14="http://schemas.microsoft.com/office/powerpoint/2010/main" val="192202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6FA1A-E602-49E4-2CE3-C9E8D593218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a:solidFill>
                  <a:srgbClr val="FFFFFF"/>
                </a:solidFill>
                <a:latin typeface="+mj-lt"/>
                <a:ea typeface="+mj-ea"/>
                <a:cs typeface="+mj-cs"/>
              </a:rPr>
              <a:t>Why is Metadata Awesome?</a:t>
            </a:r>
          </a:p>
        </p:txBody>
      </p:sp>
      <p:sp>
        <p:nvSpPr>
          <p:cNvPr id="3" name="TextBox 2">
            <a:extLst>
              <a:ext uri="{FF2B5EF4-FFF2-40B4-BE49-F238E27FC236}">
                <a16:creationId xmlns:a16="http://schemas.microsoft.com/office/drawing/2014/main" id="{7430C24A-8812-A29A-91B0-E3E8B75FE7CD}"/>
              </a:ext>
            </a:extLst>
          </p:cNvPr>
          <p:cNvSpPr txBox="1"/>
          <p:nvPr/>
        </p:nvSpPr>
        <p:spPr>
          <a:xfrm>
            <a:off x="6296334" y="4774505"/>
            <a:ext cx="5781366" cy="1384995"/>
          </a:xfrm>
          <a:prstGeom prst="rect">
            <a:avLst/>
          </a:prstGeom>
          <a:noFill/>
        </p:spPr>
        <p:txBody>
          <a:bodyPr wrap="square" rtlCol="0">
            <a:spAutoFit/>
          </a:bodyPr>
          <a:lstStyle/>
          <a:p>
            <a:r>
              <a:rPr lang="en-US" sz="2800" dirty="0"/>
              <a:t>What is it?</a:t>
            </a:r>
          </a:p>
          <a:p>
            <a:r>
              <a:rPr lang="en-US" sz="2800" dirty="0"/>
              <a:t>Who made it?</a:t>
            </a:r>
          </a:p>
          <a:p>
            <a:r>
              <a:rPr lang="en-US" sz="2800" dirty="0"/>
              <a:t>When was it made?</a:t>
            </a:r>
          </a:p>
        </p:txBody>
      </p:sp>
      <p:pic>
        <p:nvPicPr>
          <p:cNvPr id="1028" name="Picture 4" descr="Lime Jello Cabbage Salad Recipe - Food.com">
            <a:extLst>
              <a:ext uri="{FF2B5EF4-FFF2-40B4-BE49-F238E27FC236}">
                <a16:creationId xmlns:a16="http://schemas.microsoft.com/office/drawing/2014/main" id="{3BB488AB-0686-8BA6-7439-D95747DAAC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6334" y="592857"/>
            <a:ext cx="4722019" cy="352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0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with black dots&#10;&#10;Description automatically generated">
            <a:extLst>
              <a:ext uri="{FF2B5EF4-FFF2-40B4-BE49-F238E27FC236}">
                <a16:creationId xmlns:a16="http://schemas.microsoft.com/office/drawing/2014/main" id="{CC8F4D12-B120-7A08-9F81-57634340EA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7014" y="1372544"/>
            <a:ext cx="6660584" cy="4112911"/>
          </a:xfrm>
          <a:prstGeom prst="rect">
            <a:avLst/>
          </a:prstGeom>
        </p:spPr>
      </p:pic>
    </p:spTree>
    <p:extLst>
      <p:ext uri="{BB962C8B-B14F-4D97-AF65-F5344CB8AC3E}">
        <p14:creationId xmlns:p14="http://schemas.microsoft.com/office/powerpoint/2010/main" val="3112399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18BB64C78434CA4ADBBA929549CA4" ma:contentTypeVersion="15" ma:contentTypeDescription="Create a new document." ma:contentTypeScope="" ma:versionID="8360842d5ee899d4314b651205d373cd">
  <xsd:schema xmlns:xsd="http://www.w3.org/2001/XMLSchema" xmlns:xs="http://www.w3.org/2001/XMLSchema" xmlns:p="http://schemas.microsoft.com/office/2006/metadata/properties" xmlns:ns2="138aff7f-f451-4669-9c63-54296b9ac39d" xmlns:ns3="ea564d82-ff16-4dca-b8d8-9f5601c738ec" targetNamespace="http://schemas.microsoft.com/office/2006/metadata/properties" ma:root="true" ma:fieldsID="c7de1069eab65d4575875d9fef749da4" ns2:_="" ns3:_="">
    <xsd:import namespace="138aff7f-f451-4669-9c63-54296b9ac39d"/>
    <xsd:import namespace="ea564d82-ff16-4dca-b8d8-9f5601c738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aff7f-f451-4669-9c63-54296b9ac3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564d82-ff16-4dca-b8d8-9f5601c738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6adaabf-8715-4484-88b5-8a4f3f0d5dca}" ma:internalName="TaxCatchAll" ma:showField="CatchAllData" ma:web="ea564d82-ff16-4dca-b8d8-9f5601c738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8aff7f-f451-4669-9c63-54296b9ac39d">
      <Terms xmlns="http://schemas.microsoft.com/office/infopath/2007/PartnerControls"/>
    </lcf76f155ced4ddcb4097134ff3c332f>
    <TaxCatchAll xmlns="ea564d82-ff16-4dca-b8d8-9f5601c738ec" xsi:nil="true"/>
    <SharedWithUsers xmlns="ea564d82-ff16-4dca-b8d8-9f5601c738ec">
      <UserInfo>
        <DisplayName>Kelly, Maurie</DisplayName>
        <AccountId>68</AccountId>
        <AccountType/>
      </UserInfo>
      <UserInfo>
        <DisplayName>Godinez-Starks, MaryAnn</DisplayName>
        <AccountId>41</AccountId>
        <AccountType/>
      </UserInfo>
    </SharedWithUsers>
  </documentManagement>
</p:properties>
</file>

<file path=customXml/itemProps1.xml><?xml version="1.0" encoding="utf-8"?>
<ds:datastoreItem xmlns:ds="http://schemas.openxmlformats.org/officeDocument/2006/customXml" ds:itemID="{97EFC75E-F483-4B2C-AE42-AE3D71A5907D}">
  <ds:schemaRefs>
    <ds:schemaRef ds:uri="http://schemas.microsoft.com/sharepoint/v3/contenttype/forms"/>
  </ds:schemaRefs>
</ds:datastoreItem>
</file>

<file path=customXml/itemProps2.xml><?xml version="1.0" encoding="utf-8"?>
<ds:datastoreItem xmlns:ds="http://schemas.openxmlformats.org/officeDocument/2006/customXml" ds:itemID="{938B4E94-F38B-446D-9E39-526377D15F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8aff7f-f451-4669-9c63-54296b9ac39d"/>
    <ds:schemaRef ds:uri="ea564d82-ff16-4dca-b8d8-9f5601c738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FE3E0F-A531-4059-BA38-BD3F3663483C}">
  <ds:schemaRefs>
    <ds:schemaRef ds:uri="http://purl.org/dc/elements/1.1/"/>
    <ds:schemaRef ds:uri="http://schemas.microsoft.com/office/2006/metadata/properties"/>
    <ds:schemaRef ds:uri="http://purl.org/dc/terms/"/>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ea564d82-ff16-4dca-b8d8-9f5601c738ec"/>
    <ds:schemaRef ds:uri="138aff7f-f451-4669-9c63-54296b9ac39d"/>
  </ds:schemaRefs>
</ds:datastoreItem>
</file>

<file path=docProps/app.xml><?xml version="1.0" encoding="utf-8"?>
<Properties xmlns="http://schemas.openxmlformats.org/officeDocument/2006/extended-properties" xmlns:vt="http://schemas.openxmlformats.org/officeDocument/2006/docPropsVTypes">
  <TotalTime>491</TotalTime>
  <Words>2663</Words>
  <Application>Microsoft Macintosh PowerPoint</Application>
  <PresentationFormat>Widescreen</PresentationFormat>
  <Paragraphs>262</Paragraphs>
  <Slides>58</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Helvetica</vt:lpstr>
      <vt:lpstr>Menlo</vt:lpstr>
      <vt:lpstr>Proxima Nova</vt:lpstr>
      <vt:lpstr>Serifa</vt:lpstr>
      <vt:lpstr>Source Sans Pro</vt:lpstr>
      <vt:lpstr>Office Theme</vt:lpstr>
      <vt:lpstr>Let’s Talk Metadata</vt:lpstr>
      <vt:lpstr>Agenda</vt:lpstr>
      <vt:lpstr>Why Talk About Metadata?</vt:lpstr>
      <vt:lpstr>PowerPoint Presentation</vt:lpstr>
      <vt:lpstr>PowerPoint Presentation</vt:lpstr>
      <vt:lpstr>Why is Metadata Awesome?</vt:lpstr>
      <vt:lpstr>Why is Metadata Awesome?</vt:lpstr>
      <vt:lpstr>Why is Metadata Awesome?</vt:lpstr>
      <vt:lpstr>PowerPoint Presentation</vt:lpstr>
      <vt:lpstr>Tornados in Pennsylvania 1950-2004</vt:lpstr>
      <vt:lpstr>When was this taken?</vt:lpstr>
      <vt:lpstr>When was this taken?</vt:lpstr>
      <vt:lpstr>When was this taken--specifically?</vt:lpstr>
      <vt:lpstr>When was this taken--specifically?</vt:lpstr>
      <vt:lpstr>What methodology was used to create this data?</vt:lpstr>
      <vt:lpstr>What methodology was used to create this data?</vt:lpstr>
      <vt:lpstr>What do these field names mean?</vt:lpstr>
      <vt:lpstr>What do these field names mean?</vt:lpstr>
      <vt:lpstr>Why is Metadata Awesome?</vt:lpstr>
      <vt:lpstr>Who needs metadata?</vt:lpstr>
      <vt:lpstr>Metadata Challenges</vt:lpstr>
      <vt:lpstr>What are the most important metadata fields?  </vt:lpstr>
      <vt:lpstr>What are the most important metadata fields? </vt:lpstr>
      <vt:lpstr>What are the most important metadata fields? </vt:lpstr>
      <vt:lpstr>Lineage and Process Steps</vt:lpstr>
      <vt:lpstr>Lineage and Process Steps</vt:lpstr>
      <vt:lpstr>Lineage and Process Steps</vt:lpstr>
      <vt:lpstr>Lineage and Process Steps</vt:lpstr>
      <vt:lpstr>What are the most important metadata fields? In Praise of Attribute Definitions</vt:lpstr>
      <vt:lpstr>Special Metadata Input: Imagery and Lidar</vt:lpstr>
      <vt:lpstr>Special Metadata Input: Imagery and Lidar</vt:lpstr>
      <vt:lpstr>Special Metadata: Drones</vt:lpstr>
      <vt:lpstr>Special Metadata: Drones</vt:lpstr>
      <vt:lpstr>Special Metadata:3D Data &amp; Models</vt:lpstr>
      <vt:lpstr>Special Metadata:3D Data &amp; Models</vt:lpstr>
      <vt:lpstr>Metadata Creation Tools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Best Practices</vt:lpstr>
      <vt:lpstr>Metadata Mistakes</vt:lpstr>
      <vt:lpstr>Metadata Mistakes</vt:lpstr>
      <vt:lpstr>Biggest Metadata Mistake</vt:lpstr>
      <vt:lpstr>Metadata for PASDA</vt:lpstr>
      <vt:lpstr>What Metadata Do You Need to Share with PASDA?</vt:lpstr>
      <vt:lpstr>Questions, Comments, Discussion</vt:lpstr>
      <vt:lpstr>Thank you! </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Strite, Hayley</dc:creator>
  <cp:lastModifiedBy>Kelly, Maurie</cp:lastModifiedBy>
  <cp:revision>409</cp:revision>
  <dcterms:created xsi:type="dcterms:W3CDTF">2022-08-18T12:52:52Z</dcterms:created>
  <dcterms:modified xsi:type="dcterms:W3CDTF">2024-03-01T14:28:33Z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0x010100CE318BB64C78434CA4ADBBA929549CA4</vt:lpwstr>
  </property>
  <property fmtid="{D5CDD505-2E9C-101B-9397-08002B2CF9AE}" pid="3" name="MediaServiceImageTags">
    <vt:lpwstr/>
  </property>
</Properties>
</file>