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sldIdLst>
    <p:sldId id="256" r:id="rId2"/>
    <p:sldId id="264" r:id="rId3"/>
    <p:sldId id="360" r:id="rId4"/>
    <p:sldId id="358" r:id="rId5"/>
    <p:sldId id="382" r:id="rId6"/>
    <p:sldId id="298" r:id="rId7"/>
    <p:sldId id="325" r:id="rId8"/>
    <p:sldId id="372" r:id="rId9"/>
    <p:sldId id="376" r:id="rId10"/>
    <p:sldId id="377" r:id="rId11"/>
    <p:sldId id="378" r:id="rId12"/>
    <p:sldId id="379" r:id="rId13"/>
    <p:sldId id="380" r:id="rId14"/>
    <p:sldId id="373" r:id="rId15"/>
    <p:sldId id="401" r:id="rId16"/>
    <p:sldId id="402" r:id="rId17"/>
    <p:sldId id="374" r:id="rId18"/>
    <p:sldId id="375" r:id="rId19"/>
    <p:sldId id="381" r:id="rId20"/>
    <p:sldId id="326" r:id="rId21"/>
    <p:sldId id="369" r:id="rId22"/>
    <p:sldId id="353" r:id="rId23"/>
    <p:sldId id="383" r:id="rId24"/>
    <p:sldId id="361" r:id="rId25"/>
    <p:sldId id="386" r:id="rId26"/>
    <p:sldId id="385" r:id="rId27"/>
    <p:sldId id="365" r:id="rId28"/>
    <p:sldId id="366" r:id="rId29"/>
    <p:sldId id="387" r:id="rId30"/>
    <p:sldId id="388" r:id="rId31"/>
    <p:sldId id="389" r:id="rId32"/>
    <p:sldId id="368" r:id="rId33"/>
    <p:sldId id="390" r:id="rId34"/>
    <p:sldId id="391" r:id="rId35"/>
    <p:sldId id="392" r:id="rId36"/>
    <p:sldId id="364" r:id="rId37"/>
    <p:sldId id="329" r:id="rId38"/>
    <p:sldId id="393" r:id="rId39"/>
    <p:sldId id="394" r:id="rId40"/>
    <p:sldId id="333" r:id="rId41"/>
    <p:sldId id="336" r:id="rId42"/>
    <p:sldId id="337" r:id="rId43"/>
    <p:sldId id="345" r:id="rId44"/>
    <p:sldId id="340" r:id="rId45"/>
    <p:sldId id="395" r:id="rId46"/>
    <p:sldId id="396" r:id="rId47"/>
    <p:sldId id="397" r:id="rId48"/>
    <p:sldId id="398" r:id="rId49"/>
    <p:sldId id="399" r:id="rId50"/>
    <p:sldId id="363" r:id="rId51"/>
    <p:sldId id="357" r:id="rId52"/>
    <p:sldId id="403" r:id="rId53"/>
    <p:sldId id="404" r:id="rId54"/>
    <p:sldId id="273" r:id="rId5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787" autoAdjust="0"/>
    <p:restoredTop sz="94660"/>
  </p:normalViewPr>
  <p:slideViewPr>
    <p:cSldViewPr snapToGrid="0">
      <p:cViewPr varScale="1">
        <p:scale>
          <a:sx n="110" d="100"/>
          <a:sy n="110" d="100"/>
        </p:scale>
        <p:origin x="132" y="45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5F4D98-69C3-4F7C-8E7A-F3413A79A322}" type="datetimeFigureOut">
              <a:rPr lang="en-US" smtClean="0"/>
              <a:t>3/2/2018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0187D7-9F69-4C16-8529-14AEDEB262EA}" type="slidenum">
              <a:rPr lang="en-US" smtClean="0"/>
              <a:t>‹#›</a:t>
            </a:fld>
            <a:endParaRPr lang="en-US" dirty="0"/>
          </a:p>
        </p:txBody>
      </p:sp>
    </p:spTree>
    <p:extLst>
      <p:ext uri="{BB962C8B-B14F-4D97-AF65-F5344CB8AC3E}">
        <p14:creationId xmlns:p14="http://schemas.microsoft.com/office/powerpoint/2010/main" val="1757213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5D558CD7-4882-4F41-8BC1-0561869D1527}" type="slidenum">
              <a:rPr lang="en-GB" smtClean="0"/>
              <a:t>40</a:t>
            </a:fld>
            <a:endParaRPr lang="en-GB" dirty="0"/>
          </a:p>
        </p:txBody>
      </p:sp>
    </p:spTree>
    <p:extLst>
      <p:ext uri="{BB962C8B-B14F-4D97-AF65-F5344CB8AC3E}">
        <p14:creationId xmlns:p14="http://schemas.microsoft.com/office/powerpoint/2010/main" val="3231196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5D558CD7-4882-4F41-8BC1-0561869D1527}" type="slidenum">
              <a:rPr lang="en-GB" smtClean="0"/>
              <a:t>41</a:t>
            </a:fld>
            <a:endParaRPr lang="en-GB" dirty="0"/>
          </a:p>
        </p:txBody>
      </p:sp>
    </p:spTree>
    <p:extLst>
      <p:ext uri="{BB962C8B-B14F-4D97-AF65-F5344CB8AC3E}">
        <p14:creationId xmlns:p14="http://schemas.microsoft.com/office/powerpoint/2010/main" val="3929186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5D558CD7-4882-4F41-8BC1-0561869D1527}" type="slidenum">
              <a:rPr lang="en-GB" smtClean="0"/>
              <a:t>42</a:t>
            </a:fld>
            <a:endParaRPr lang="en-GB" dirty="0"/>
          </a:p>
        </p:txBody>
      </p:sp>
    </p:spTree>
    <p:extLst>
      <p:ext uri="{BB962C8B-B14F-4D97-AF65-F5344CB8AC3E}">
        <p14:creationId xmlns:p14="http://schemas.microsoft.com/office/powerpoint/2010/main" val="3539592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5D558CD7-4882-4F41-8BC1-0561869D1527}" type="slidenum">
              <a:rPr lang="en-GB" smtClean="0"/>
              <a:t>43</a:t>
            </a:fld>
            <a:endParaRPr lang="en-GB" dirty="0"/>
          </a:p>
        </p:txBody>
      </p:sp>
    </p:spTree>
    <p:extLst>
      <p:ext uri="{BB962C8B-B14F-4D97-AF65-F5344CB8AC3E}">
        <p14:creationId xmlns:p14="http://schemas.microsoft.com/office/powerpoint/2010/main" val="444157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5D558CD7-4882-4F41-8BC1-0561869D1527}" type="slidenum">
              <a:rPr lang="en-GB" smtClean="0"/>
              <a:t>44</a:t>
            </a:fld>
            <a:endParaRPr lang="en-GB" dirty="0"/>
          </a:p>
        </p:txBody>
      </p:sp>
    </p:spTree>
    <p:extLst>
      <p:ext uri="{BB962C8B-B14F-4D97-AF65-F5344CB8AC3E}">
        <p14:creationId xmlns:p14="http://schemas.microsoft.com/office/powerpoint/2010/main" val="332482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5D558CD7-4882-4F41-8BC1-0561869D1527}" type="slidenum">
              <a:rPr lang="en-GB" smtClean="0"/>
              <a:t>45</a:t>
            </a:fld>
            <a:endParaRPr lang="en-GB" dirty="0"/>
          </a:p>
        </p:txBody>
      </p:sp>
    </p:spTree>
    <p:extLst>
      <p:ext uri="{BB962C8B-B14F-4D97-AF65-F5344CB8AC3E}">
        <p14:creationId xmlns:p14="http://schemas.microsoft.com/office/powerpoint/2010/main" val="2072301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5D558CD7-4882-4F41-8BC1-0561869D1527}" type="slidenum">
              <a:rPr lang="en-GB" smtClean="0"/>
              <a:t>46</a:t>
            </a:fld>
            <a:endParaRPr lang="en-GB" dirty="0"/>
          </a:p>
        </p:txBody>
      </p:sp>
    </p:spTree>
    <p:extLst>
      <p:ext uri="{BB962C8B-B14F-4D97-AF65-F5344CB8AC3E}">
        <p14:creationId xmlns:p14="http://schemas.microsoft.com/office/powerpoint/2010/main" val="504886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5D558CD7-4882-4F41-8BC1-0561869D1527}" type="slidenum">
              <a:rPr lang="en-GB" smtClean="0"/>
              <a:t>47</a:t>
            </a:fld>
            <a:endParaRPr lang="en-GB" dirty="0"/>
          </a:p>
        </p:txBody>
      </p:sp>
    </p:spTree>
    <p:extLst>
      <p:ext uri="{BB962C8B-B14F-4D97-AF65-F5344CB8AC3E}">
        <p14:creationId xmlns:p14="http://schemas.microsoft.com/office/powerpoint/2010/main" val="1288898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5D558CD7-4882-4F41-8BC1-0561869D1527}" type="slidenum">
              <a:rPr lang="en-GB" smtClean="0"/>
              <a:t>48</a:t>
            </a:fld>
            <a:endParaRPr lang="en-GB" dirty="0"/>
          </a:p>
        </p:txBody>
      </p:sp>
    </p:spTree>
    <p:extLst>
      <p:ext uri="{BB962C8B-B14F-4D97-AF65-F5344CB8AC3E}">
        <p14:creationId xmlns:p14="http://schemas.microsoft.com/office/powerpoint/2010/main" val="1237237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a:pPr/>
              <a:t>3/2/2018</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a:pPr/>
              <a:t>3/2/2018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a:pPr/>
              <a:t>3/2/2018</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a:pPr/>
              <a:t>3/2/2018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a:pPr/>
              <a:t>3/2/2018</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a:pPr/>
              <a:t>3/2/2018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a:pPr/>
              <a:t>3/2/2018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a:pPr/>
              <a:t>3/2/2018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a:pPr/>
              <a:t>‹#›</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smtClean="0"/>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a:pPr/>
              <a:t>3/2/2018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a:pPr/>
              <a:t>3/2/2018</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a:pPr/>
              <a:t>3/2/2018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a:pPr/>
              <a:t>3/2/2018</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mailto:datacommons@psu.edu" TargetMode="External"/><Relationship Id="rId2" Type="http://schemas.openxmlformats.org/officeDocument/2006/relationships/hyperlink" Target="http://www.pasda.psu.edu/"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81191" y="1020431"/>
            <a:ext cx="10993549" cy="1120885"/>
          </a:xfrm>
        </p:spPr>
        <p:txBody>
          <a:bodyPr>
            <a:normAutofit/>
          </a:bodyPr>
          <a:lstStyle/>
          <a:p>
            <a:r>
              <a:rPr lang="en-US" sz="4800" dirty="0" smtClean="0">
                <a:solidFill>
                  <a:schemeClr val="accent2">
                    <a:lumMod val="75000"/>
                  </a:schemeClr>
                </a:solidFill>
                <a:effectLst>
                  <a:outerShdw blurRad="38100" dist="38100" dir="2700000" algn="tl">
                    <a:srgbClr val="000000">
                      <a:alpha val="43137"/>
                    </a:srgbClr>
                  </a:outerShdw>
                </a:effectLst>
              </a:rPr>
              <a:t>Pennsylvania Spatial data access</a:t>
            </a:r>
            <a:endParaRPr lang="en-US" sz="4800" dirty="0">
              <a:solidFill>
                <a:schemeClr val="accent2">
                  <a:lumMod val="75000"/>
                </a:schemeClr>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8609" y="615617"/>
            <a:ext cx="1352550" cy="809625"/>
          </a:xfrm>
          <a:prstGeom prst="rect">
            <a:avLst/>
          </a:prstGeom>
        </p:spPr>
      </p:pic>
      <p:sp>
        <p:nvSpPr>
          <p:cNvPr id="8" name="Subtitle 7"/>
          <p:cNvSpPr>
            <a:spLocks noGrp="1"/>
          </p:cNvSpPr>
          <p:nvPr>
            <p:ph type="subTitle" idx="1"/>
          </p:nvPr>
        </p:nvSpPr>
        <p:spPr/>
        <p:txBody>
          <a:bodyPr/>
          <a:lstStyle/>
          <a:p>
            <a:r>
              <a:rPr lang="en-US" dirty="0" smtClean="0"/>
              <a:t>User feedback session presentation</a:t>
            </a:r>
            <a:endParaRPr lang="en-US" dirty="0"/>
          </a:p>
        </p:txBody>
      </p:sp>
    </p:spTree>
    <p:extLst>
      <p:ext uri="{BB962C8B-B14F-4D97-AF65-F5344CB8AC3E}">
        <p14:creationId xmlns:p14="http://schemas.microsoft.com/office/powerpoint/2010/main" val="26605005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PASDA Model: Data curation and access</a:t>
            </a:r>
            <a:endParaRPr lang="en-US" dirty="0"/>
          </a:p>
        </p:txBody>
      </p:sp>
      <p:sp>
        <p:nvSpPr>
          <p:cNvPr id="3" name="Content Placeholder 2"/>
          <p:cNvSpPr>
            <a:spLocks noGrp="1"/>
          </p:cNvSpPr>
          <p:nvPr>
            <p:ph idx="1"/>
          </p:nvPr>
        </p:nvSpPr>
        <p:spPr>
          <a:xfrm>
            <a:off x="581192" y="2180496"/>
            <a:ext cx="11029615" cy="4196241"/>
          </a:xfrm>
        </p:spPr>
        <p:txBody>
          <a:bodyPr>
            <a:normAutofit/>
          </a:bodyPr>
          <a:lstStyle/>
          <a:p>
            <a:r>
              <a:rPr lang="en-US" dirty="0" smtClean="0"/>
              <a:t>PASDA is not just a pass through to access data. </a:t>
            </a:r>
          </a:p>
          <a:p>
            <a:r>
              <a:rPr lang="en-US" dirty="0" smtClean="0"/>
              <a:t>PASDA’s mission is to curate data. </a:t>
            </a:r>
          </a:p>
          <a:p>
            <a:r>
              <a:rPr lang="en-US" dirty="0" smtClean="0"/>
              <a:t>What is the difference?</a:t>
            </a:r>
          </a:p>
        </p:txBody>
      </p:sp>
    </p:spTree>
    <p:extLst>
      <p:ext uri="{BB962C8B-B14F-4D97-AF65-F5344CB8AC3E}">
        <p14:creationId xmlns:p14="http://schemas.microsoft.com/office/powerpoint/2010/main" val="1757691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PASDA Model: Data Curation and access</a:t>
            </a:r>
            <a:endParaRPr lang="en-US" dirty="0"/>
          </a:p>
        </p:txBody>
      </p:sp>
      <p:sp>
        <p:nvSpPr>
          <p:cNvPr id="3" name="Content Placeholder 2"/>
          <p:cNvSpPr>
            <a:spLocks noGrp="1"/>
          </p:cNvSpPr>
          <p:nvPr>
            <p:ph idx="1"/>
          </p:nvPr>
        </p:nvSpPr>
        <p:spPr>
          <a:xfrm>
            <a:off x="581192" y="2180496"/>
            <a:ext cx="11029615" cy="4035109"/>
          </a:xfrm>
        </p:spPr>
        <p:txBody>
          <a:bodyPr>
            <a:normAutofit/>
          </a:bodyPr>
          <a:lstStyle/>
          <a:p>
            <a:r>
              <a:rPr lang="en-US" b="1" dirty="0" smtClean="0"/>
              <a:t>Data </a:t>
            </a:r>
            <a:r>
              <a:rPr lang="en-US" b="1" dirty="0"/>
              <a:t>curation</a:t>
            </a:r>
            <a:r>
              <a:rPr lang="en-US" dirty="0"/>
              <a:t> is the management of </a:t>
            </a:r>
            <a:r>
              <a:rPr lang="en-US" b="1" dirty="0"/>
              <a:t>data</a:t>
            </a:r>
            <a:r>
              <a:rPr lang="en-US" dirty="0"/>
              <a:t> throughout its </a:t>
            </a:r>
            <a:r>
              <a:rPr lang="en-US" dirty="0" smtClean="0"/>
              <a:t>lifecycle from initial publication and storage to </a:t>
            </a:r>
            <a:r>
              <a:rPr lang="en-US" dirty="0"/>
              <a:t>the time when it is archived for </a:t>
            </a:r>
            <a:r>
              <a:rPr lang="en-US" dirty="0" smtClean="0"/>
              <a:t>posterity.</a:t>
            </a:r>
          </a:p>
          <a:p>
            <a:r>
              <a:rPr lang="en-US" dirty="0" smtClean="0"/>
              <a:t>We ensure that data is available today and tomorrow so that the value </a:t>
            </a:r>
            <a:r>
              <a:rPr lang="en-US" dirty="0"/>
              <a:t>of the data is maintained over time, and the data remains available for </a:t>
            </a:r>
            <a:r>
              <a:rPr lang="en-US" dirty="0" smtClean="0"/>
              <a:t>use, reuse,  </a:t>
            </a:r>
            <a:r>
              <a:rPr lang="en-US" dirty="0"/>
              <a:t>and </a:t>
            </a:r>
            <a:r>
              <a:rPr lang="en-US" dirty="0" smtClean="0"/>
              <a:t>preservation. </a:t>
            </a:r>
          </a:p>
          <a:p>
            <a:r>
              <a:rPr lang="en-US" dirty="0" smtClean="0"/>
              <a:t>We ensure that data from multiple sources are integrated into a coordinated, searchable, authoritative system that will provide access for the long term. </a:t>
            </a:r>
          </a:p>
        </p:txBody>
      </p:sp>
    </p:spTree>
    <p:extLst>
      <p:ext uri="{BB962C8B-B14F-4D97-AF65-F5344CB8AC3E}">
        <p14:creationId xmlns:p14="http://schemas.microsoft.com/office/powerpoint/2010/main" val="14172666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PASDA Model: Data Curation AND Access</a:t>
            </a:r>
            <a:endParaRPr lang="en-US" dirty="0"/>
          </a:p>
        </p:txBody>
      </p:sp>
      <p:sp>
        <p:nvSpPr>
          <p:cNvPr id="3" name="Content Placeholder 2"/>
          <p:cNvSpPr>
            <a:spLocks noGrp="1"/>
          </p:cNvSpPr>
          <p:nvPr>
            <p:ph idx="1"/>
          </p:nvPr>
        </p:nvSpPr>
        <p:spPr>
          <a:xfrm>
            <a:off x="581192" y="2180496"/>
            <a:ext cx="11029615" cy="4035109"/>
          </a:xfrm>
        </p:spPr>
        <p:txBody>
          <a:bodyPr>
            <a:normAutofit lnSpcReduction="10000"/>
          </a:bodyPr>
          <a:lstStyle/>
          <a:p>
            <a:r>
              <a:rPr lang="en-US" dirty="0" smtClean="0"/>
              <a:t>Our methodology includes:</a:t>
            </a:r>
          </a:p>
          <a:p>
            <a:pPr lvl="1"/>
            <a:r>
              <a:rPr lang="en-US" dirty="0" smtClean="0"/>
              <a:t>Acquiring data from authoritative sources. </a:t>
            </a:r>
          </a:p>
          <a:p>
            <a:pPr lvl="1"/>
            <a:r>
              <a:rPr lang="en-US" dirty="0" smtClean="0"/>
              <a:t>Testing the data. Is it complete, usable?</a:t>
            </a:r>
          </a:p>
          <a:p>
            <a:pPr lvl="1"/>
            <a:r>
              <a:rPr lang="en-US" dirty="0" smtClean="0"/>
              <a:t>Annotating (documenting via the development of metadata) the data according to international metadata standards. </a:t>
            </a:r>
          </a:p>
          <a:p>
            <a:pPr lvl="1"/>
            <a:r>
              <a:rPr lang="en-US" dirty="0" smtClean="0"/>
              <a:t>Publish the data in multiple formats to accommodate the widest possible group of users. This also allows users to “add value” to the data by integrating it into their workflows, projects, applications, and programs. </a:t>
            </a:r>
          </a:p>
          <a:p>
            <a:pPr lvl="1"/>
            <a:r>
              <a:rPr lang="en-US" dirty="0" smtClean="0"/>
              <a:t>Developing search and retrieval capabilities that allow users to easily find data. </a:t>
            </a:r>
          </a:p>
          <a:p>
            <a:pPr lvl="1"/>
            <a:r>
              <a:rPr lang="en-US" dirty="0" smtClean="0"/>
              <a:t>Creating applications that provide quick and easy access to data collections (e.g., the PA Imagery Navigator, PA Mine Map Atlas)</a:t>
            </a:r>
          </a:p>
          <a:p>
            <a:pPr lvl="1"/>
            <a:r>
              <a:rPr lang="en-US" dirty="0" smtClean="0"/>
              <a:t>Backing up data to near line data storage.</a:t>
            </a:r>
          </a:p>
          <a:p>
            <a:pPr lvl="1"/>
            <a:r>
              <a:rPr lang="en-US" dirty="0" smtClean="0"/>
              <a:t>Archiving data to dark storage using the same methodology used by the Library of Congress. </a:t>
            </a:r>
          </a:p>
          <a:p>
            <a:pPr lvl="1"/>
            <a:r>
              <a:rPr lang="en-US" dirty="0" smtClean="0"/>
              <a:t>Creating persistent identifiers for data so users can reference the data easily. </a:t>
            </a:r>
          </a:p>
          <a:p>
            <a:pPr lvl="1"/>
            <a:endParaRPr lang="en-US" dirty="0" smtClean="0"/>
          </a:p>
        </p:txBody>
      </p:sp>
    </p:spTree>
    <p:extLst>
      <p:ext uri="{BB962C8B-B14F-4D97-AF65-F5344CB8AC3E}">
        <p14:creationId xmlns:p14="http://schemas.microsoft.com/office/powerpoint/2010/main" val="866387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PASDA model: user support</a:t>
            </a:r>
            <a:endParaRPr lang="en-US" dirty="0"/>
          </a:p>
        </p:txBody>
      </p:sp>
      <p:sp>
        <p:nvSpPr>
          <p:cNvPr id="3" name="Content Placeholder 2"/>
          <p:cNvSpPr>
            <a:spLocks noGrp="1"/>
          </p:cNvSpPr>
          <p:nvPr>
            <p:ph idx="1"/>
          </p:nvPr>
        </p:nvSpPr>
        <p:spPr/>
        <p:txBody>
          <a:bodyPr/>
          <a:lstStyle/>
          <a:p>
            <a:r>
              <a:rPr lang="en-US" dirty="0" smtClean="0"/>
              <a:t>PASDA staff are available to respond to a wide array of questions-–from how to use data to data creation methodologies to how to use the site. </a:t>
            </a:r>
          </a:p>
          <a:p>
            <a:r>
              <a:rPr lang="en-US" dirty="0" smtClean="0"/>
              <a:t>PASDA </a:t>
            </a:r>
            <a:r>
              <a:rPr lang="en-US" dirty="0"/>
              <a:t>staff are on-hand to provide a direct point-of-contact and timely response to communications from users.</a:t>
            </a:r>
          </a:p>
          <a:p>
            <a:r>
              <a:rPr lang="en-US" dirty="0"/>
              <a:t>User support includes responding to inquiries from users via email, phone and in person. </a:t>
            </a:r>
            <a:endParaRPr lang="en-US" dirty="0" smtClean="0"/>
          </a:p>
          <a:p>
            <a:r>
              <a:rPr lang="en-US" dirty="0" smtClean="0"/>
              <a:t>PASDA </a:t>
            </a:r>
            <a:r>
              <a:rPr lang="en-US" dirty="0"/>
              <a:t>responds to more than 5,000 user requests per year. </a:t>
            </a:r>
            <a:endParaRPr lang="en-US" dirty="0" smtClean="0"/>
          </a:p>
          <a:p>
            <a:r>
              <a:rPr lang="en-US" dirty="0" smtClean="0"/>
              <a:t>We are always there for our providers and our users. </a:t>
            </a:r>
            <a:endParaRPr lang="en-US" dirty="0"/>
          </a:p>
        </p:txBody>
      </p:sp>
    </p:spTree>
    <p:extLst>
      <p:ext uri="{BB962C8B-B14F-4D97-AF65-F5344CB8AC3E}">
        <p14:creationId xmlns:p14="http://schemas.microsoft.com/office/powerpoint/2010/main" val="632375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pasda model: widespread integration</a:t>
            </a:r>
            <a:endParaRPr lang="en-US" dirty="0"/>
          </a:p>
        </p:txBody>
      </p:sp>
      <p:sp>
        <p:nvSpPr>
          <p:cNvPr id="3" name="Content Placeholder 2"/>
          <p:cNvSpPr>
            <a:spLocks noGrp="1"/>
          </p:cNvSpPr>
          <p:nvPr>
            <p:ph idx="1"/>
          </p:nvPr>
        </p:nvSpPr>
        <p:spPr/>
        <p:txBody>
          <a:bodyPr/>
          <a:lstStyle/>
          <a:p>
            <a:r>
              <a:rPr lang="en-US" dirty="0" smtClean="0"/>
              <a:t>PASDA allows other data portals to “harvest” metadata allowing the data holdings on PASDA to be published in other data portals such as the National States Geographic Information Council (NSGIC) GIS Data Inventory, Data.gov, and via ArcGIS Online where PASDA has maintained its organizational presence since 2000 (with the development of the forerunner of AGOL, The Geography Network). </a:t>
            </a:r>
            <a:endParaRPr lang="en-US" dirty="0"/>
          </a:p>
        </p:txBody>
      </p:sp>
    </p:spTree>
    <p:extLst>
      <p:ext uri="{BB962C8B-B14F-4D97-AF65-F5344CB8AC3E}">
        <p14:creationId xmlns:p14="http://schemas.microsoft.com/office/powerpoint/2010/main" val="244883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PASDA Model: Engagement</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PAMAP</a:t>
            </a:r>
          </a:p>
          <a:p>
            <a:r>
              <a:rPr lang="en-US" dirty="0" smtClean="0"/>
              <a:t>PennPilot</a:t>
            </a:r>
          </a:p>
          <a:p>
            <a:r>
              <a:rPr lang="en-US" dirty="0" smtClean="0"/>
              <a:t>Flood Mitigation/Flood Insurance</a:t>
            </a:r>
          </a:p>
          <a:p>
            <a:r>
              <a:rPr lang="en-US" dirty="0" smtClean="0"/>
              <a:t>Mine Subsidence Insurance</a:t>
            </a:r>
          </a:p>
          <a:p>
            <a:r>
              <a:rPr lang="en-US" dirty="0" smtClean="0"/>
              <a:t>PEMA Imagery Acquisition Project</a:t>
            </a:r>
          </a:p>
          <a:p>
            <a:r>
              <a:rPr lang="en-US" dirty="0" smtClean="0"/>
              <a:t>Delaware River Watershed </a:t>
            </a:r>
            <a:r>
              <a:rPr lang="en-US" dirty="0" smtClean="0"/>
              <a:t>Initiative</a:t>
            </a:r>
          </a:p>
          <a:p>
            <a:r>
              <a:rPr lang="en-US" dirty="0" smtClean="0"/>
              <a:t>PASDA </a:t>
            </a:r>
            <a:r>
              <a:rPr lang="en-US" dirty="0"/>
              <a:t>serves on the PA Open Data Advisory Committee. </a:t>
            </a:r>
          </a:p>
          <a:p>
            <a:r>
              <a:rPr lang="en-US" dirty="0"/>
              <a:t>D</a:t>
            </a:r>
            <a:r>
              <a:rPr lang="en-US" dirty="0" smtClean="0"/>
              <a:t>eveloped </a:t>
            </a:r>
            <a:r>
              <a:rPr lang="en-US" dirty="0"/>
              <a:t>tutorials to assist users who are interested in learning more about GIS and using PASDA. </a:t>
            </a:r>
          </a:p>
          <a:p>
            <a:pPr marL="306000" lvl="1"/>
            <a:r>
              <a:rPr lang="en-US" sz="1800" dirty="0" smtClean="0"/>
              <a:t>We meet </a:t>
            </a:r>
            <a:r>
              <a:rPr lang="en-US" sz="1800" dirty="0"/>
              <a:t>with state agencies, local, and regional governments, schools, and other institutions to provide guidance and information on managing geospatial data and metadata. </a:t>
            </a:r>
          </a:p>
          <a:p>
            <a:endParaRPr lang="en-US" dirty="0" smtClean="0"/>
          </a:p>
        </p:txBody>
      </p:sp>
    </p:spTree>
    <p:extLst>
      <p:ext uri="{BB962C8B-B14F-4D97-AF65-F5344CB8AC3E}">
        <p14:creationId xmlns:p14="http://schemas.microsoft.com/office/powerpoint/2010/main" val="865841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PASDA Model: Engagement</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Central PA GIS Day (exhibit, presented, committee)</a:t>
            </a:r>
          </a:p>
          <a:p>
            <a:r>
              <a:rPr lang="en-US" dirty="0" smtClean="0"/>
              <a:t>NW PA GIS Conference (exhibit, presented)</a:t>
            </a:r>
          </a:p>
          <a:p>
            <a:r>
              <a:rPr lang="en-US" dirty="0" smtClean="0"/>
              <a:t>PA GIS Conference (exhibit, presented, committee)</a:t>
            </a:r>
          </a:p>
          <a:p>
            <a:r>
              <a:rPr lang="en-US" dirty="0" smtClean="0"/>
              <a:t>PA Open Data Portal (Advisory Committee)</a:t>
            </a:r>
          </a:p>
          <a:p>
            <a:r>
              <a:rPr lang="en-US" dirty="0" smtClean="0"/>
              <a:t>PA GeoBoard (board member, task force member)</a:t>
            </a:r>
          </a:p>
          <a:p>
            <a:r>
              <a:rPr lang="en-US" dirty="0" smtClean="0"/>
              <a:t>PA EnerGIS (presented)</a:t>
            </a:r>
          </a:p>
          <a:p>
            <a:r>
              <a:rPr lang="en-US" dirty="0" smtClean="0"/>
              <a:t>PA Land Surveyors Association (presented)</a:t>
            </a:r>
          </a:p>
          <a:p>
            <a:r>
              <a:rPr lang="en-US" dirty="0" smtClean="0"/>
              <a:t>Library of Congress/Federal Geographic Data Committee GIS Data Preservation Committee (member)</a:t>
            </a:r>
          </a:p>
          <a:p>
            <a:r>
              <a:rPr lang="en-US" dirty="0" smtClean="0"/>
              <a:t>We have also supported the efforts of many organizations and projects including the Delaware River Watershed Initiative, the USGS National Biological Information Infrastructure, Ohio Headwaters Initiative</a:t>
            </a:r>
            <a:r>
              <a:rPr lang="is-IS" dirty="0" smtClean="0"/>
              <a:t>, Pennsylvania Organization for Watersheds and Rivers, Explore PA History, PAView, Chesapeake Bay Program.</a:t>
            </a:r>
            <a:endParaRPr lang="en-US" dirty="0"/>
          </a:p>
        </p:txBody>
      </p:sp>
    </p:spTree>
    <p:extLst>
      <p:ext uri="{BB962C8B-B14F-4D97-AF65-F5344CB8AC3E}">
        <p14:creationId xmlns:p14="http://schemas.microsoft.com/office/powerpoint/2010/main" val="8442092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PASDA Architecture</a:t>
            </a:r>
            <a:endParaRPr lang="en-US" dirty="0"/>
          </a:p>
        </p:txBody>
      </p:sp>
      <p:sp>
        <p:nvSpPr>
          <p:cNvPr id="3" name="Content Placeholder 2"/>
          <p:cNvSpPr>
            <a:spLocks noGrp="1"/>
          </p:cNvSpPr>
          <p:nvPr>
            <p:ph idx="1"/>
          </p:nvPr>
        </p:nvSpPr>
        <p:spPr>
          <a:xfrm>
            <a:off x="581192" y="1941095"/>
            <a:ext cx="11029615" cy="4588041"/>
          </a:xfrm>
        </p:spPr>
        <p:txBody>
          <a:bodyPr>
            <a:normAutofit/>
          </a:bodyPr>
          <a:lstStyle/>
          <a:p>
            <a:r>
              <a:rPr lang="en-US" dirty="0"/>
              <a:t>PASDA </a:t>
            </a:r>
            <a:r>
              <a:rPr lang="en-US" dirty="0" smtClean="0"/>
              <a:t>stores </a:t>
            </a:r>
            <a:r>
              <a:rPr lang="en-US" dirty="0"/>
              <a:t>more than </a:t>
            </a:r>
            <a:r>
              <a:rPr lang="en-US" dirty="0" smtClean="0"/>
              <a:t>100 </a:t>
            </a:r>
            <a:r>
              <a:rPr lang="en-US" dirty="0"/>
              <a:t>Terabytes of data and provides access to </a:t>
            </a:r>
            <a:r>
              <a:rPr lang="en-US" dirty="0" smtClean="0"/>
              <a:t>more </a:t>
            </a:r>
            <a:r>
              <a:rPr lang="en-US" dirty="0"/>
              <a:t>than </a:t>
            </a:r>
            <a:r>
              <a:rPr lang="en-US" dirty="0" smtClean="0"/>
              <a:t>450,000 data sets. </a:t>
            </a:r>
          </a:p>
          <a:p>
            <a:pPr lvl="1"/>
            <a:r>
              <a:rPr lang="en-US" dirty="0" smtClean="0"/>
              <a:t>(Note: </a:t>
            </a:r>
            <a:r>
              <a:rPr lang="en-US" dirty="0"/>
              <a:t>T</a:t>
            </a:r>
            <a:r>
              <a:rPr lang="en-US" dirty="0" smtClean="0"/>
              <a:t>his does not include the </a:t>
            </a:r>
            <a:r>
              <a:rPr lang="en-US" sz="1300" b="1" dirty="0" smtClean="0"/>
              <a:t>Statewide Imagery Cache</a:t>
            </a:r>
            <a:r>
              <a:rPr lang="en-US" sz="1300" dirty="0" smtClean="0"/>
              <a:t> </a:t>
            </a:r>
            <a:r>
              <a:rPr lang="en-US" dirty="0" smtClean="0"/>
              <a:t>(</a:t>
            </a:r>
            <a:r>
              <a:rPr lang="en-US" dirty="0"/>
              <a:t>this data is only available for </a:t>
            </a:r>
            <a:r>
              <a:rPr lang="en-US" dirty="0" smtClean="0"/>
              <a:t>use via </a:t>
            </a:r>
            <a:r>
              <a:rPr lang="en-US" dirty="0"/>
              <a:t>a map </a:t>
            </a:r>
            <a:r>
              <a:rPr lang="en-US" dirty="0" smtClean="0"/>
              <a:t>service </a:t>
            </a:r>
            <a:r>
              <a:rPr lang="en-US" dirty="0"/>
              <a:t>or </a:t>
            </a:r>
            <a:r>
              <a:rPr lang="en-US" dirty="0" smtClean="0"/>
              <a:t>for viewing via </a:t>
            </a:r>
            <a:r>
              <a:rPr lang="en-US" dirty="0"/>
              <a:t>the PA Imagery </a:t>
            </a:r>
            <a:r>
              <a:rPr lang="en-US" dirty="0" smtClean="0"/>
              <a:t>Navigator) which consists of more than1.2 million images. </a:t>
            </a:r>
          </a:p>
          <a:p>
            <a:pPr lvl="1"/>
            <a:r>
              <a:rPr lang="en-US" dirty="0" smtClean="0"/>
              <a:t>PASDA works with two organizations at Penn State to store and provide access to the data. </a:t>
            </a:r>
          </a:p>
        </p:txBody>
      </p:sp>
    </p:spTree>
    <p:extLst>
      <p:ext uri="{BB962C8B-B14F-4D97-AF65-F5344CB8AC3E}">
        <p14:creationId xmlns:p14="http://schemas.microsoft.com/office/powerpoint/2010/main" val="11627365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PASDA architecture: ICS-ACI</a:t>
            </a:r>
            <a:endParaRPr lang="en-US" dirty="0"/>
          </a:p>
        </p:txBody>
      </p:sp>
      <p:sp>
        <p:nvSpPr>
          <p:cNvPr id="3" name="Content Placeholder 2"/>
          <p:cNvSpPr>
            <a:spLocks noGrp="1"/>
          </p:cNvSpPr>
          <p:nvPr>
            <p:ph idx="1"/>
          </p:nvPr>
        </p:nvSpPr>
        <p:spPr/>
        <p:txBody>
          <a:bodyPr/>
          <a:lstStyle/>
          <a:p>
            <a:r>
              <a:rPr lang="en-US" dirty="0" smtClean="0"/>
              <a:t>Institute for CyberScience Advanced Computing Infrastructure (ICS-ACI) </a:t>
            </a:r>
            <a:r>
              <a:rPr lang="en-US" dirty="0"/>
              <a:t>provides a High Performance Storage Archive (ACI-HPSA) capability </a:t>
            </a:r>
            <a:r>
              <a:rPr lang="en-US" dirty="0" smtClean="0"/>
              <a:t>for PASDA. </a:t>
            </a:r>
          </a:p>
          <a:p>
            <a:r>
              <a:rPr lang="en-US" dirty="0" smtClean="0"/>
              <a:t>The </a:t>
            </a:r>
            <a:r>
              <a:rPr lang="en-US" dirty="0"/>
              <a:t>ACI-HPSA infrastructure includes </a:t>
            </a:r>
            <a:r>
              <a:rPr lang="en-US" dirty="0" smtClean="0"/>
              <a:t>clustered file </a:t>
            </a:r>
            <a:r>
              <a:rPr lang="en-US" dirty="0"/>
              <a:t>systems that interconnect across high speed Ethernet, Infiniband, and Fibre Channel network fabrics. </a:t>
            </a:r>
            <a:endParaRPr lang="en-US" dirty="0" smtClean="0"/>
          </a:p>
          <a:p>
            <a:r>
              <a:rPr lang="en-US" dirty="0" smtClean="0"/>
              <a:t>They provide active storage, </a:t>
            </a:r>
            <a:r>
              <a:rPr lang="en-US" dirty="0"/>
              <a:t>n</a:t>
            </a:r>
            <a:r>
              <a:rPr lang="en-US" dirty="0" smtClean="0"/>
              <a:t>ear-line </a:t>
            </a:r>
            <a:r>
              <a:rPr lang="en-US" dirty="0"/>
              <a:t>storage pools that provide a </a:t>
            </a:r>
            <a:r>
              <a:rPr lang="en-US" dirty="0" smtClean="0"/>
              <a:t>long-term data storage and back up </a:t>
            </a:r>
            <a:r>
              <a:rPr lang="en-US" dirty="0"/>
              <a:t>and </a:t>
            </a:r>
            <a:r>
              <a:rPr lang="en-US" dirty="0" smtClean="0"/>
              <a:t>an archive </a:t>
            </a:r>
            <a:r>
              <a:rPr lang="en-US" dirty="0"/>
              <a:t>storage </a:t>
            </a:r>
            <a:r>
              <a:rPr lang="en-US" dirty="0" smtClean="0"/>
              <a:t>repository. </a:t>
            </a:r>
          </a:p>
          <a:p>
            <a:r>
              <a:rPr lang="en-US" dirty="0" smtClean="0"/>
              <a:t>They also provide system administration and support for PASDA. </a:t>
            </a:r>
            <a:endParaRPr lang="en-US" dirty="0"/>
          </a:p>
        </p:txBody>
      </p:sp>
    </p:spTree>
    <p:extLst>
      <p:ext uri="{BB962C8B-B14F-4D97-AF65-F5344CB8AC3E}">
        <p14:creationId xmlns:p14="http://schemas.microsoft.com/office/powerpoint/2010/main" val="2033369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PASDA architecture: Earth and Mineral Sciences Computing</a:t>
            </a:r>
            <a:endParaRPr lang="en-US" dirty="0"/>
          </a:p>
        </p:txBody>
      </p:sp>
      <p:sp>
        <p:nvSpPr>
          <p:cNvPr id="3" name="Content Placeholder 2"/>
          <p:cNvSpPr>
            <a:spLocks noGrp="1"/>
          </p:cNvSpPr>
          <p:nvPr>
            <p:ph idx="1"/>
          </p:nvPr>
        </p:nvSpPr>
        <p:spPr/>
        <p:txBody>
          <a:bodyPr/>
          <a:lstStyle/>
          <a:p>
            <a:r>
              <a:rPr lang="en-US" dirty="0" smtClean="0"/>
              <a:t>The EMS High Performance Computing Facility houses PASDA’s web servers and provides system administration support for PASDA.</a:t>
            </a:r>
            <a:endParaRPr lang="en-US" dirty="0"/>
          </a:p>
        </p:txBody>
      </p:sp>
    </p:spTree>
    <p:extLst>
      <p:ext uri="{BB962C8B-B14F-4D97-AF65-F5344CB8AC3E}">
        <p14:creationId xmlns:p14="http://schemas.microsoft.com/office/powerpoint/2010/main" val="2073086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Session Overview</a:t>
            </a:r>
            <a:endParaRPr lang="en-US" dirty="0"/>
          </a:p>
        </p:txBody>
      </p:sp>
      <p:sp>
        <p:nvSpPr>
          <p:cNvPr id="3" name="Content Placeholder 2"/>
          <p:cNvSpPr>
            <a:spLocks noGrp="1"/>
          </p:cNvSpPr>
          <p:nvPr>
            <p:ph idx="1"/>
          </p:nvPr>
        </p:nvSpPr>
        <p:spPr>
          <a:xfrm>
            <a:off x="581193" y="2437170"/>
            <a:ext cx="11029615" cy="3678303"/>
          </a:xfrm>
        </p:spPr>
        <p:txBody>
          <a:bodyPr>
            <a:normAutofit/>
          </a:bodyPr>
          <a:lstStyle/>
          <a:p>
            <a:r>
              <a:rPr lang="en-US" b="1" dirty="0" smtClean="0"/>
              <a:t>PART I: Introduction </a:t>
            </a:r>
            <a:r>
              <a:rPr lang="en-US" b="1" dirty="0"/>
              <a:t>&amp; Overview</a:t>
            </a:r>
            <a:endParaRPr lang="en-US" dirty="0"/>
          </a:p>
          <a:p>
            <a:pPr lvl="1"/>
            <a:r>
              <a:rPr lang="en-US" dirty="0" smtClean="0"/>
              <a:t>The PASDA Model, </a:t>
            </a:r>
            <a:r>
              <a:rPr lang="en-US" dirty="0"/>
              <a:t>PASDA Statistics, </a:t>
            </a:r>
            <a:r>
              <a:rPr lang="en-US" dirty="0" smtClean="0"/>
              <a:t>PASDA Users &amp; Providers</a:t>
            </a:r>
          </a:p>
          <a:p>
            <a:r>
              <a:rPr lang="en-US" b="1" dirty="0" smtClean="0"/>
              <a:t>PART II: Data</a:t>
            </a:r>
          </a:p>
          <a:p>
            <a:pPr lvl="1"/>
            <a:r>
              <a:rPr lang="en-US" dirty="0" smtClean="0"/>
              <a:t>Available </a:t>
            </a:r>
            <a:r>
              <a:rPr lang="en-US" dirty="0"/>
              <a:t>Data, Data Formats &amp; Options, Software, Data Management, </a:t>
            </a:r>
            <a:r>
              <a:rPr lang="en-US" dirty="0" smtClean="0"/>
              <a:t>Data Sharing, Data Preservation</a:t>
            </a:r>
          </a:p>
          <a:p>
            <a:r>
              <a:rPr lang="en-US" b="1" dirty="0" smtClean="0"/>
              <a:t>PART III: Services</a:t>
            </a:r>
          </a:p>
          <a:p>
            <a:pPr lvl="1"/>
            <a:r>
              <a:rPr lang="en-US" dirty="0" smtClean="0"/>
              <a:t>Website</a:t>
            </a:r>
            <a:r>
              <a:rPr lang="en-US" dirty="0"/>
              <a:t>, </a:t>
            </a:r>
            <a:r>
              <a:rPr lang="en-US" dirty="0" smtClean="0"/>
              <a:t> Applications</a:t>
            </a:r>
            <a:r>
              <a:rPr lang="en-US" dirty="0"/>
              <a:t>, </a:t>
            </a:r>
            <a:r>
              <a:rPr lang="en-US" dirty="0" smtClean="0"/>
              <a:t>Services</a:t>
            </a:r>
          </a:p>
          <a:p>
            <a:r>
              <a:rPr lang="en-US" b="1" dirty="0" smtClean="0"/>
              <a:t>PART IV: Vision &amp; Wrap Up</a:t>
            </a:r>
          </a:p>
        </p:txBody>
      </p:sp>
    </p:spTree>
    <p:extLst>
      <p:ext uri="{BB962C8B-B14F-4D97-AF65-F5344CB8AC3E}">
        <p14:creationId xmlns:p14="http://schemas.microsoft.com/office/powerpoint/2010/main" val="3043062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Stats</a:t>
            </a:r>
            <a:endParaRPr lang="en-US" dirty="0"/>
          </a:p>
        </p:txBody>
      </p:sp>
      <p:sp>
        <p:nvSpPr>
          <p:cNvPr id="3" name="Content Placeholder 2"/>
          <p:cNvSpPr>
            <a:spLocks noGrp="1"/>
          </p:cNvSpPr>
          <p:nvPr>
            <p:ph idx="1"/>
          </p:nvPr>
        </p:nvSpPr>
        <p:spPr>
          <a:xfrm>
            <a:off x="581192" y="1941095"/>
            <a:ext cx="11029615" cy="4588041"/>
          </a:xfrm>
        </p:spPr>
        <p:txBody>
          <a:bodyPr>
            <a:normAutofit/>
          </a:bodyPr>
          <a:lstStyle/>
          <a:p>
            <a:r>
              <a:rPr lang="en-US" dirty="0" smtClean="0"/>
              <a:t>Overview FY 2016/2017 </a:t>
            </a:r>
            <a:r>
              <a:rPr lang="en-US" dirty="0"/>
              <a:t>Statistics: </a:t>
            </a:r>
          </a:p>
          <a:p>
            <a:pPr lvl="1"/>
            <a:r>
              <a:rPr lang="en-US" dirty="0"/>
              <a:t>PASDA Hits: </a:t>
            </a:r>
            <a:r>
              <a:rPr lang="en-US" dirty="0" smtClean="0"/>
              <a:t> </a:t>
            </a:r>
            <a:r>
              <a:rPr lang="en-US" b="1" dirty="0"/>
              <a:t>126,280,340</a:t>
            </a:r>
            <a:endParaRPr lang="en-US" dirty="0" smtClean="0"/>
          </a:p>
          <a:p>
            <a:pPr lvl="1"/>
            <a:r>
              <a:rPr lang="en-US" dirty="0" smtClean="0"/>
              <a:t>Page </a:t>
            </a:r>
            <a:r>
              <a:rPr lang="en-US" dirty="0"/>
              <a:t>Views: </a:t>
            </a:r>
            <a:r>
              <a:rPr lang="en-US" b="1" dirty="0" smtClean="0"/>
              <a:t>75,620,157</a:t>
            </a:r>
          </a:p>
          <a:p>
            <a:pPr lvl="1"/>
            <a:r>
              <a:rPr lang="en-US" dirty="0" smtClean="0"/>
              <a:t>PASDA </a:t>
            </a:r>
            <a:r>
              <a:rPr lang="en-US" dirty="0"/>
              <a:t>Unique Visitors: </a:t>
            </a:r>
            <a:r>
              <a:rPr lang="en-US" b="1" dirty="0" smtClean="0"/>
              <a:t>1,365,568</a:t>
            </a:r>
          </a:p>
          <a:p>
            <a:pPr lvl="1"/>
            <a:r>
              <a:rPr lang="en-US" dirty="0" smtClean="0"/>
              <a:t>Datasets </a:t>
            </a:r>
            <a:r>
              <a:rPr lang="en-US" dirty="0"/>
              <a:t>Downloaded: </a:t>
            </a:r>
            <a:r>
              <a:rPr lang="en-US" b="1" dirty="0" smtClean="0"/>
              <a:t>2,727,925 (Up by 300,000 downloads since last year!)</a:t>
            </a:r>
          </a:p>
          <a:p>
            <a:pPr lvl="1"/>
            <a:r>
              <a:rPr lang="en-US" dirty="0" smtClean="0"/>
              <a:t>Map Services Requested (APIs, KMLs</a:t>
            </a:r>
            <a:r>
              <a:rPr lang="en-US" dirty="0"/>
              <a:t>, </a:t>
            </a:r>
            <a:r>
              <a:rPr lang="en-US" dirty="0" smtClean="0"/>
              <a:t>WMS, REST): </a:t>
            </a:r>
            <a:r>
              <a:rPr lang="en-US" b="1" dirty="0" smtClean="0"/>
              <a:t>93,994,812</a:t>
            </a:r>
          </a:p>
          <a:p>
            <a:pPr lvl="1"/>
            <a:r>
              <a:rPr lang="en-US" dirty="0" smtClean="0"/>
              <a:t>Pennsylvania Imagery Navigator: 5,456,183</a:t>
            </a:r>
            <a:endParaRPr lang="en-US" dirty="0"/>
          </a:p>
          <a:p>
            <a:endParaRPr lang="en-US" dirty="0"/>
          </a:p>
        </p:txBody>
      </p:sp>
    </p:spTree>
    <p:extLst>
      <p:ext uri="{BB962C8B-B14F-4D97-AF65-F5344CB8AC3E}">
        <p14:creationId xmlns:p14="http://schemas.microsoft.com/office/powerpoint/2010/main" val="8708442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stats</a:t>
            </a:r>
            <a:endParaRPr lang="en-US" dirty="0"/>
          </a:p>
        </p:txBody>
      </p:sp>
      <p:sp>
        <p:nvSpPr>
          <p:cNvPr id="3" name="Content Placeholder 2"/>
          <p:cNvSpPr>
            <a:spLocks noGrp="1"/>
          </p:cNvSpPr>
          <p:nvPr>
            <p:ph idx="1"/>
          </p:nvPr>
        </p:nvSpPr>
        <p:spPr/>
        <p:txBody>
          <a:bodyPr/>
          <a:lstStyle/>
          <a:p>
            <a:r>
              <a:rPr lang="en-US" dirty="0" smtClean="0"/>
              <a:t>19,000+ downloads DEP data</a:t>
            </a:r>
          </a:p>
          <a:p>
            <a:r>
              <a:rPr lang="en-US" dirty="0" smtClean="0"/>
              <a:t>5 million+ uses of the DEP map service</a:t>
            </a:r>
          </a:p>
          <a:p>
            <a:r>
              <a:rPr lang="en-US" dirty="0" smtClean="0"/>
              <a:t>17,000 downloads of PennDOT data</a:t>
            </a:r>
          </a:p>
          <a:p>
            <a:r>
              <a:rPr lang="en-US" dirty="0" smtClean="0"/>
              <a:t>Almost 2 million uses of the PennDOT map service</a:t>
            </a:r>
          </a:p>
          <a:p>
            <a:r>
              <a:rPr lang="en-US" dirty="0" smtClean="0"/>
              <a:t>1.2 million+ uses of the PA Fish and Boat Commission map service</a:t>
            </a:r>
          </a:p>
          <a:p>
            <a:r>
              <a:rPr lang="en-US" dirty="0" smtClean="0"/>
              <a:t>30,000+ downloads Lancaster County data</a:t>
            </a:r>
          </a:p>
          <a:p>
            <a:r>
              <a:rPr lang="en-US" dirty="0" smtClean="0"/>
              <a:t>600,000 uses of the Lancaster County map service</a:t>
            </a:r>
          </a:p>
          <a:p>
            <a:endParaRPr lang="en-US" dirty="0" smtClean="0"/>
          </a:p>
          <a:p>
            <a:endParaRPr lang="en-US" dirty="0" smtClean="0"/>
          </a:p>
        </p:txBody>
      </p:sp>
    </p:spTree>
    <p:extLst>
      <p:ext uri="{BB962C8B-B14F-4D97-AF65-F5344CB8AC3E}">
        <p14:creationId xmlns:p14="http://schemas.microsoft.com/office/powerpoint/2010/main" val="42849281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PASDA Users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PA Governments: State, County, Municipal, Regional</a:t>
            </a:r>
          </a:p>
          <a:p>
            <a:r>
              <a:rPr lang="en-US" dirty="0" smtClean="0"/>
              <a:t>Federal Government Agencies: EPA, FEMA, US Army Corps, Homeland Security, National Weather Service,  Army Corps, Transportation. </a:t>
            </a:r>
          </a:p>
          <a:p>
            <a:r>
              <a:rPr lang="en-US" dirty="0" smtClean="0"/>
              <a:t>Emergency Responders, Police Departments, Local and Regional Hospitals</a:t>
            </a:r>
          </a:p>
          <a:p>
            <a:r>
              <a:rPr lang="en-US" dirty="0" smtClean="0"/>
              <a:t>Non Profit Organizations: Conservancies, Watershed Organizations, Social Service Support Organizations</a:t>
            </a:r>
          </a:p>
          <a:p>
            <a:r>
              <a:rPr lang="en-US" dirty="0" smtClean="0"/>
              <a:t>Conservation Districts</a:t>
            </a:r>
          </a:p>
          <a:p>
            <a:r>
              <a:rPr lang="en-US" dirty="0" smtClean="0"/>
              <a:t>Surveyors</a:t>
            </a:r>
          </a:p>
          <a:p>
            <a:r>
              <a:rPr lang="en-US" dirty="0" smtClean="0"/>
              <a:t>K-12 Schools and Higher Education</a:t>
            </a:r>
          </a:p>
          <a:p>
            <a:r>
              <a:rPr lang="en-US" dirty="0" smtClean="0"/>
              <a:t>Business and Industry: Engineering, Surveying, Utilities, Engineers, Architects, Developers, Environmental Management, Real Estate, Transportation, Marketing and Advertising, GIS Consulting Firms, Architects</a:t>
            </a:r>
          </a:p>
          <a:p>
            <a:r>
              <a:rPr lang="en-US" dirty="0" smtClean="0"/>
              <a:t>Pennsylvania citizens</a:t>
            </a:r>
            <a:endParaRPr lang="en-US" dirty="0"/>
          </a:p>
        </p:txBody>
      </p:sp>
    </p:spTree>
    <p:extLst>
      <p:ext uri="{BB962C8B-B14F-4D97-AF65-F5344CB8AC3E}">
        <p14:creationId xmlns:p14="http://schemas.microsoft.com/office/powerpoint/2010/main" val="26652876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Part i</a:t>
            </a:r>
            <a:endParaRPr lang="en-US" dirty="0"/>
          </a:p>
        </p:txBody>
      </p:sp>
      <p:sp>
        <p:nvSpPr>
          <p:cNvPr id="3" name="Content Placeholder 2"/>
          <p:cNvSpPr>
            <a:spLocks noGrp="1"/>
          </p:cNvSpPr>
          <p:nvPr>
            <p:ph idx="1"/>
          </p:nvPr>
        </p:nvSpPr>
        <p:spPr/>
        <p:txBody>
          <a:bodyPr/>
          <a:lstStyle/>
          <a:p>
            <a:r>
              <a:rPr lang="en-US" dirty="0" smtClean="0"/>
              <a:t>Our first questions for you center on who you are and how you use GIS data. </a:t>
            </a:r>
          </a:p>
          <a:p>
            <a:r>
              <a:rPr lang="en-US" dirty="0" smtClean="0"/>
              <a:t>We are also interested in how often and how you access PASDA. </a:t>
            </a:r>
          </a:p>
          <a:p>
            <a:r>
              <a:rPr lang="en-US" dirty="0" smtClean="0"/>
              <a:t>And finally, we ask that you take a moment to reflect on anything new you might have learned in the first part of our discussion. </a:t>
            </a:r>
            <a:endParaRPr lang="en-US" dirty="0"/>
          </a:p>
        </p:txBody>
      </p:sp>
    </p:spTree>
    <p:extLst>
      <p:ext uri="{BB962C8B-B14F-4D97-AF65-F5344CB8AC3E}">
        <p14:creationId xmlns:p14="http://schemas.microsoft.com/office/powerpoint/2010/main" val="20797358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Part ii: Data</a:t>
            </a:r>
            <a:endParaRPr lang="en-US" dirty="0"/>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4500072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Data</a:t>
            </a:r>
            <a:endParaRPr lang="en-US" dirty="0"/>
          </a:p>
        </p:txBody>
      </p:sp>
      <p:sp>
        <p:nvSpPr>
          <p:cNvPr id="5" name="Content Placeholder 4"/>
          <p:cNvSpPr>
            <a:spLocks noGrp="1"/>
          </p:cNvSpPr>
          <p:nvPr>
            <p:ph idx="1"/>
          </p:nvPr>
        </p:nvSpPr>
        <p:spPr>
          <a:xfrm>
            <a:off x="581192" y="2180496"/>
            <a:ext cx="11029615" cy="4174005"/>
          </a:xfrm>
        </p:spPr>
        <p:txBody>
          <a:bodyPr/>
          <a:lstStyle/>
          <a:p>
            <a:r>
              <a:rPr lang="en-US" dirty="0" smtClean="0"/>
              <a:t>PASDA provides access to data from all levels of government, non profits (NGOs), academic institutions, and more. </a:t>
            </a:r>
          </a:p>
          <a:p>
            <a:r>
              <a:rPr lang="en-US" dirty="0" smtClean="0"/>
              <a:t>We have data from providers such as PA DEP, PennDOT, and City of Philadelphia from the mid to late 1990s. </a:t>
            </a:r>
          </a:p>
          <a:p>
            <a:r>
              <a:rPr lang="en-US" dirty="0" smtClean="0"/>
              <a:t>PASDA stores and provides access to all of the PAMAP and PennPilot data, multiple years of aerial photography (and some LIDAR and elevation products) from providers such as Allegheny County, City of Philadelphia, Delaware Valley Regional Planning Commission, Lehigh Valley Planning Commission, York County, Lancaster County, USGS, NAIP (USDA), NGA, and the PA Sea Grant Consortium. </a:t>
            </a:r>
            <a:endParaRPr lang="en-US" dirty="0"/>
          </a:p>
        </p:txBody>
      </p:sp>
    </p:spTree>
    <p:extLst>
      <p:ext uri="{BB962C8B-B14F-4D97-AF65-F5344CB8AC3E}">
        <p14:creationId xmlns:p14="http://schemas.microsoft.com/office/powerpoint/2010/main" val="1541606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a:t>
            </a:r>
            <a:endParaRPr lang="en-US" dirty="0"/>
          </a:p>
        </p:txBody>
      </p:sp>
      <p:sp>
        <p:nvSpPr>
          <p:cNvPr id="3" name="Content Placeholder 2"/>
          <p:cNvSpPr>
            <a:spLocks noGrp="1"/>
          </p:cNvSpPr>
          <p:nvPr>
            <p:ph idx="1"/>
          </p:nvPr>
        </p:nvSpPr>
        <p:spPr/>
        <p:txBody>
          <a:bodyPr/>
          <a:lstStyle/>
          <a:p>
            <a:r>
              <a:rPr lang="en-US" dirty="0"/>
              <a:t>We also provide access to unique data such as the underground mine maps from PA DEP and from diverse organizations like the Eastern PA Coalition for Abandoned Mine Reclamation, the Natural Lands Trust, the Susquehanna River Basin Commission and Delaware River Basin Commission, and the University of Vermont Spatial Analysis lab (land use/land cover data for PA, PA Counties, and Chesapeake Bay region). </a:t>
            </a:r>
          </a:p>
          <a:p>
            <a:endParaRPr lang="en-US" dirty="0"/>
          </a:p>
          <a:p>
            <a:endParaRPr lang="en-US" dirty="0"/>
          </a:p>
        </p:txBody>
      </p:sp>
    </p:spTree>
    <p:extLst>
      <p:ext uri="{BB962C8B-B14F-4D97-AF65-F5344CB8AC3E}">
        <p14:creationId xmlns:p14="http://schemas.microsoft.com/office/powerpoint/2010/main" val="12953023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formats</a:t>
            </a:r>
            <a:endParaRPr lang="en-US" dirty="0"/>
          </a:p>
        </p:txBody>
      </p:sp>
      <p:sp>
        <p:nvSpPr>
          <p:cNvPr id="3" name="Content Placeholder 2"/>
          <p:cNvSpPr>
            <a:spLocks noGrp="1"/>
          </p:cNvSpPr>
          <p:nvPr>
            <p:ph idx="1"/>
          </p:nvPr>
        </p:nvSpPr>
        <p:spPr/>
        <p:txBody>
          <a:bodyPr/>
          <a:lstStyle/>
          <a:p>
            <a:r>
              <a:rPr lang="en-US" dirty="0" smtClean="0"/>
              <a:t>PASDA provides access to data in multiple formats including:</a:t>
            </a:r>
          </a:p>
          <a:p>
            <a:r>
              <a:rPr lang="en-US" dirty="0" smtClean="0"/>
              <a:t>Shapefile</a:t>
            </a:r>
          </a:p>
          <a:p>
            <a:r>
              <a:rPr lang="en-US" dirty="0" smtClean="0"/>
              <a:t>Geodatabase</a:t>
            </a:r>
          </a:p>
          <a:p>
            <a:r>
              <a:rPr lang="en-US" dirty="0" smtClean="0"/>
              <a:t>JSON</a:t>
            </a:r>
          </a:p>
          <a:p>
            <a:r>
              <a:rPr lang="en-US" dirty="0" smtClean="0"/>
              <a:t>CSV</a:t>
            </a:r>
          </a:p>
          <a:p>
            <a:r>
              <a:rPr lang="en-US" dirty="0" smtClean="0"/>
              <a:t>KML</a:t>
            </a:r>
          </a:p>
          <a:p>
            <a:r>
              <a:rPr lang="en-US" dirty="0" smtClean="0"/>
              <a:t>Map services (API, REST, WMS)</a:t>
            </a:r>
          </a:p>
          <a:p>
            <a:r>
              <a:rPr lang="en-US" dirty="0" smtClean="0"/>
              <a:t>Data Previews</a:t>
            </a:r>
          </a:p>
          <a:p>
            <a:pPr marL="0" indent="0">
              <a:buNone/>
            </a:pPr>
            <a:endParaRPr lang="en-US" dirty="0"/>
          </a:p>
        </p:txBody>
      </p:sp>
    </p:spTree>
    <p:extLst>
      <p:ext uri="{BB962C8B-B14F-4D97-AF65-F5344CB8AC3E}">
        <p14:creationId xmlns:p14="http://schemas.microsoft.com/office/powerpoint/2010/main" val="8222830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Barriers to Data Sharing</a:t>
            </a:r>
            <a:endParaRPr lang="en-US" dirty="0"/>
          </a:p>
        </p:txBody>
      </p:sp>
      <p:sp>
        <p:nvSpPr>
          <p:cNvPr id="3" name="Content Placeholder 2"/>
          <p:cNvSpPr>
            <a:spLocks noGrp="1"/>
          </p:cNvSpPr>
          <p:nvPr>
            <p:ph idx="1"/>
          </p:nvPr>
        </p:nvSpPr>
        <p:spPr/>
        <p:txBody>
          <a:bodyPr/>
          <a:lstStyle/>
          <a:p>
            <a:r>
              <a:rPr lang="en-US" dirty="0" smtClean="0"/>
              <a:t>It is easy to share data via PASDA. </a:t>
            </a:r>
          </a:p>
          <a:p>
            <a:r>
              <a:rPr lang="en-US" dirty="0" smtClean="0"/>
              <a:t>However, there are barriers to sharing data in general. </a:t>
            </a:r>
            <a:endParaRPr lang="en-US" dirty="0"/>
          </a:p>
          <a:p>
            <a:r>
              <a:rPr lang="en-US" dirty="0" smtClean="0"/>
              <a:t>Barriers include concerns about:</a:t>
            </a:r>
          </a:p>
          <a:p>
            <a:pPr lvl="1"/>
            <a:r>
              <a:rPr lang="en-US" dirty="0" smtClean="0"/>
              <a:t> liability concerns</a:t>
            </a:r>
          </a:p>
          <a:p>
            <a:pPr lvl="1"/>
            <a:r>
              <a:rPr lang="en-US" dirty="0" smtClean="0"/>
              <a:t>funding and support—GIS data can generate income </a:t>
            </a:r>
          </a:p>
          <a:p>
            <a:pPr lvl="1"/>
            <a:r>
              <a:rPr lang="en-US" dirty="0" smtClean="0"/>
              <a:t>control</a:t>
            </a:r>
          </a:p>
          <a:p>
            <a:pPr lvl="1"/>
            <a:endParaRPr lang="en-US" dirty="0" smtClean="0"/>
          </a:p>
        </p:txBody>
      </p:sp>
    </p:spTree>
    <p:extLst>
      <p:ext uri="{BB962C8B-B14F-4D97-AF65-F5344CB8AC3E}">
        <p14:creationId xmlns:p14="http://schemas.microsoft.com/office/powerpoint/2010/main" val="24048560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part ii: Data creation, needs, sharing, products</a:t>
            </a:r>
            <a:endParaRPr lang="en-US" dirty="0"/>
          </a:p>
        </p:txBody>
      </p:sp>
      <p:sp>
        <p:nvSpPr>
          <p:cNvPr id="3" name="Content Placeholder 2"/>
          <p:cNvSpPr>
            <a:spLocks noGrp="1"/>
          </p:cNvSpPr>
          <p:nvPr>
            <p:ph idx="1"/>
          </p:nvPr>
        </p:nvSpPr>
        <p:spPr/>
        <p:txBody>
          <a:bodyPr/>
          <a:lstStyle/>
          <a:p>
            <a:r>
              <a:rPr lang="en-US" dirty="0" smtClean="0"/>
              <a:t>Our next series of questions focus on data—creation, gaps, sharing, and how you use and value data products. </a:t>
            </a:r>
          </a:p>
          <a:p>
            <a:r>
              <a:rPr lang="en-US" dirty="0" smtClean="0"/>
              <a:t>We will use the responses to these questions to understand better what your data needs are. This information will be particularly useful to the Services Task Force as advocates for the development of vital data and services related to the data. </a:t>
            </a:r>
            <a:endParaRPr lang="en-US" dirty="0"/>
          </a:p>
        </p:txBody>
      </p:sp>
    </p:spTree>
    <p:extLst>
      <p:ext uri="{BB962C8B-B14F-4D97-AF65-F5344CB8AC3E}">
        <p14:creationId xmlns:p14="http://schemas.microsoft.com/office/powerpoint/2010/main" val="1733482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Introductions</a:t>
            </a:r>
            <a:endParaRPr lang="en-US" dirty="0"/>
          </a:p>
        </p:txBody>
      </p:sp>
      <p:sp>
        <p:nvSpPr>
          <p:cNvPr id="3" name="Content Placeholder 2"/>
          <p:cNvSpPr>
            <a:spLocks noGrp="1"/>
          </p:cNvSpPr>
          <p:nvPr>
            <p:ph idx="1"/>
          </p:nvPr>
        </p:nvSpPr>
        <p:spPr/>
        <p:txBody>
          <a:bodyPr/>
          <a:lstStyle/>
          <a:p>
            <a:r>
              <a:rPr lang="en-US" dirty="0" smtClean="0"/>
              <a:t>Please introduce yourself. </a:t>
            </a:r>
            <a:endParaRPr lang="en-US" dirty="0"/>
          </a:p>
        </p:txBody>
      </p:sp>
    </p:spTree>
    <p:extLst>
      <p:ext uri="{BB962C8B-B14F-4D97-AF65-F5344CB8AC3E}">
        <p14:creationId xmlns:p14="http://schemas.microsoft.com/office/powerpoint/2010/main" val="15282330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Part ii: Data Continued</a:t>
            </a:r>
            <a:r>
              <a:rPr lang="is-IS" dirty="0" smtClean="0"/>
              <a:t>…</a:t>
            </a:r>
            <a:endParaRPr lang="en-US" dirty="0"/>
          </a:p>
        </p:txBody>
      </p:sp>
      <p:sp>
        <p:nvSpPr>
          <p:cNvPr id="4" name="Subtitle 3"/>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16582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data life cycle: preservation</a:t>
            </a:r>
            <a:endParaRPr lang="en-US" dirty="0"/>
          </a:p>
        </p:txBody>
      </p:sp>
      <p:sp>
        <p:nvSpPr>
          <p:cNvPr id="3" name="Content Placeholder 2"/>
          <p:cNvSpPr>
            <a:spLocks noGrp="1"/>
          </p:cNvSpPr>
          <p:nvPr>
            <p:ph idx="1"/>
          </p:nvPr>
        </p:nvSpPr>
        <p:spPr/>
        <p:txBody>
          <a:bodyPr/>
          <a:lstStyle/>
          <a:p>
            <a:r>
              <a:rPr lang="en-US" dirty="0"/>
              <a:t>Data is an asset that belongs to the citizens of Pennsylvania.</a:t>
            </a:r>
          </a:p>
          <a:p>
            <a:r>
              <a:rPr lang="en-US" dirty="0"/>
              <a:t>It is important that we not only provide access to data today but also that we manage it and preserve it so that it is available to future generations of Pennsylvanians. </a:t>
            </a:r>
          </a:p>
          <a:p>
            <a:r>
              <a:rPr lang="en-US" dirty="0"/>
              <a:t>Two issues that are highly significant are preservation of  data and persistence of location. The Library of Congress and Federal Geographic Data Committee have been working on this issue for several years through a committee dedicated to identifying and  reporting out on data preservation. </a:t>
            </a:r>
          </a:p>
          <a:p>
            <a:r>
              <a:rPr lang="en-US" dirty="0"/>
              <a:t>PASDA is a member of this committee and contributed to the recommendations and report.</a:t>
            </a:r>
          </a:p>
          <a:p>
            <a:r>
              <a:rPr lang="en-US" dirty="0"/>
              <a:t>PASDA is committed to long term preservation and access to historic data sets for Pennsylvania. </a:t>
            </a:r>
          </a:p>
          <a:p>
            <a:r>
              <a:rPr lang="en-US" dirty="0"/>
              <a:t>PASDA currently has a two level approach. </a:t>
            </a:r>
          </a:p>
          <a:p>
            <a:endParaRPr lang="en-US" dirty="0"/>
          </a:p>
        </p:txBody>
      </p:sp>
    </p:spTree>
    <p:extLst>
      <p:ext uri="{BB962C8B-B14F-4D97-AF65-F5344CB8AC3E}">
        <p14:creationId xmlns:p14="http://schemas.microsoft.com/office/powerpoint/2010/main" val="6457327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data life cycle: Preservation</a:t>
            </a:r>
            <a:endParaRPr lang="en-US" dirty="0"/>
          </a:p>
        </p:txBody>
      </p:sp>
      <p:sp>
        <p:nvSpPr>
          <p:cNvPr id="3" name="Content Placeholder 2"/>
          <p:cNvSpPr>
            <a:spLocks noGrp="1"/>
          </p:cNvSpPr>
          <p:nvPr>
            <p:ph idx="1"/>
          </p:nvPr>
        </p:nvSpPr>
        <p:spPr/>
        <p:txBody>
          <a:bodyPr>
            <a:normAutofit/>
          </a:bodyPr>
          <a:lstStyle/>
          <a:p>
            <a:r>
              <a:rPr lang="en-US" dirty="0" smtClean="0"/>
              <a:t>First</a:t>
            </a:r>
            <a:r>
              <a:rPr lang="en-US" dirty="0"/>
              <a:t>, PASDA maintains an </a:t>
            </a:r>
            <a:r>
              <a:rPr lang="en-US" dirty="0" smtClean="0"/>
              <a:t>“historic</a:t>
            </a:r>
            <a:r>
              <a:rPr lang="en-US" dirty="0"/>
              <a:t>” folder on the FTP site for </a:t>
            </a:r>
            <a:r>
              <a:rPr lang="en-US" dirty="0" smtClean="0"/>
              <a:t>each </a:t>
            </a:r>
            <a:r>
              <a:rPr lang="en-US" dirty="0"/>
              <a:t>agency and dataset that is updated. </a:t>
            </a:r>
            <a:endParaRPr lang="en-US" dirty="0" smtClean="0"/>
          </a:p>
          <a:p>
            <a:r>
              <a:rPr lang="en-US" dirty="0" smtClean="0"/>
              <a:t>As </a:t>
            </a:r>
            <a:r>
              <a:rPr lang="en-US" dirty="0"/>
              <a:t>new data comes in, the previous data is moved to the </a:t>
            </a:r>
            <a:r>
              <a:rPr lang="en-US" dirty="0" smtClean="0"/>
              <a:t>historic </a:t>
            </a:r>
            <a:r>
              <a:rPr lang="en-US" dirty="0"/>
              <a:t>folder so it </a:t>
            </a:r>
            <a:r>
              <a:rPr lang="en-US" dirty="0" smtClean="0"/>
              <a:t>can still be </a:t>
            </a:r>
            <a:r>
              <a:rPr lang="en-US" dirty="0"/>
              <a:t>accessed by users. </a:t>
            </a:r>
            <a:endParaRPr lang="en-US" dirty="0" smtClean="0"/>
          </a:p>
          <a:p>
            <a:r>
              <a:rPr lang="en-US" dirty="0" smtClean="0"/>
              <a:t>A </a:t>
            </a:r>
            <a:r>
              <a:rPr lang="en-US" dirty="0"/>
              <a:t>link in the Data Summary </a:t>
            </a:r>
            <a:r>
              <a:rPr lang="en-US" dirty="0" smtClean="0"/>
              <a:t>page</a:t>
            </a:r>
            <a:r>
              <a:rPr lang="en-US" dirty="0"/>
              <a:t> </a:t>
            </a:r>
            <a:r>
              <a:rPr lang="en-US" dirty="0" smtClean="0"/>
              <a:t>directs users to this folder. </a:t>
            </a:r>
          </a:p>
          <a:p>
            <a:r>
              <a:rPr lang="en-US" dirty="0" smtClean="0"/>
              <a:t>Second, PASDA is addressing the long </a:t>
            </a:r>
            <a:r>
              <a:rPr lang="en-US" dirty="0"/>
              <a:t>term archiving of data. </a:t>
            </a:r>
          </a:p>
          <a:p>
            <a:r>
              <a:rPr lang="en-US" dirty="0" smtClean="0"/>
              <a:t>PASDA is </a:t>
            </a:r>
            <a:r>
              <a:rPr lang="en-US" dirty="0"/>
              <a:t>working </a:t>
            </a:r>
            <a:r>
              <a:rPr lang="en-US" dirty="0" smtClean="0"/>
              <a:t>with the Penn State University Libraries and ICS-ACI on our long term archival processes(10</a:t>
            </a:r>
            <a:r>
              <a:rPr lang="en-US" dirty="0"/>
              <a:t>, </a:t>
            </a:r>
            <a:r>
              <a:rPr lang="en-US" dirty="0" smtClean="0"/>
              <a:t>20, 30+). </a:t>
            </a:r>
          </a:p>
          <a:p>
            <a:r>
              <a:rPr lang="en-US" dirty="0" smtClean="0"/>
              <a:t>This approach combined with access to current data ensures that citizens of the Commonwealth have access to data today and in the future. </a:t>
            </a:r>
          </a:p>
        </p:txBody>
      </p:sp>
    </p:spTree>
    <p:extLst>
      <p:ext uri="{BB962C8B-B14F-4D97-AF65-F5344CB8AC3E}">
        <p14:creationId xmlns:p14="http://schemas.microsoft.com/office/powerpoint/2010/main" val="23824198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data life cycle: persistence</a:t>
            </a:r>
            <a:endParaRPr lang="en-US" dirty="0"/>
          </a:p>
        </p:txBody>
      </p:sp>
      <p:sp>
        <p:nvSpPr>
          <p:cNvPr id="3" name="Content Placeholder 2"/>
          <p:cNvSpPr>
            <a:spLocks noGrp="1"/>
          </p:cNvSpPr>
          <p:nvPr>
            <p:ph idx="1"/>
          </p:nvPr>
        </p:nvSpPr>
        <p:spPr/>
        <p:txBody>
          <a:bodyPr>
            <a:normAutofit/>
          </a:bodyPr>
          <a:lstStyle/>
          <a:p>
            <a:r>
              <a:rPr lang="en-US" dirty="0" smtClean="0"/>
              <a:t>Have you ever tried to access data or any information for that matter only to find it has disappeared? </a:t>
            </a:r>
          </a:p>
          <a:p>
            <a:r>
              <a:rPr lang="en-US" dirty="0" smtClean="0"/>
              <a:t>PASDA is creating Digital Object Identifiers for all data on PASDA so that no matter where the actual data is, users will always be able to access all available formats, services, and applications related to a particular data set. </a:t>
            </a:r>
          </a:p>
        </p:txBody>
      </p:sp>
    </p:spTree>
    <p:extLst>
      <p:ext uri="{BB962C8B-B14F-4D97-AF65-F5344CB8AC3E}">
        <p14:creationId xmlns:p14="http://schemas.microsoft.com/office/powerpoint/2010/main" val="8256971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the gaps? </a:t>
            </a:r>
            <a:endParaRPr lang="en-US" dirty="0"/>
          </a:p>
        </p:txBody>
      </p:sp>
      <p:sp>
        <p:nvSpPr>
          <p:cNvPr id="3" name="Content Placeholder 2"/>
          <p:cNvSpPr>
            <a:spLocks noGrp="1"/>
          </p:cNvSpPr>
          <p:nvPr>
            <p:ph idx="1"/>
          </p:nvPr>
        </p:nvSpPr>
        <p:spPr/>
        <p:txBody>
          <a:bodyPr/>
          <a:lstStyle/>
          <a:p>
            <a:r>
              <a:rPr lang="en-US" dirty="0" smtClean="0"/>
              <a:t>Many state agencies and local governments (and many organizations) that create authoritative data do not share their data openly. </a:t>
            </a:r>
          </a:p>
          <a:p>
            <a:r>
              <a:rPr lang="en-US" dirty="0" smtClean="0"/>
              <a:t>Many do not have preservation processes in place to ensure that their data is available for the long term. </a:t>
            </a:r>
          </a:p>
          <a:p>
            <a:r>
              <a:rPr lang="en-US" dirty="0" smtClean="0"/>
              <a:t>PASDA has proposed that even if, for example, a local government does not share its data openly or through PASDA, that we can create an archive of that data at no cost to the organization. This will ensure that their data is preserved in the future. </a:t>
            </a:r>
          </a:p>
          <a:p>
            <a:endParaRPr lang="en-US" dirty="0"/>
          </a:p>
        </p:txBody>
      </p:sp>
    </p:spTree>
    <p:extLst>
      <p:ext uri="{BB962C8B-B14F-4D97-AF65-F5344CB8AC3E}">
        <p14:creationId xmlns:p14="http://schemas.microsoft.com/office/powerpoint/2010/main" val="18844222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part II: Preservation &amp; archiving</a:t>
            </a:r>
            <a:endParaRPr lang="en-US" dirty="0"/>
          </a:p>
        </p:txBody>
      </p:sp>
      <p:sp>
        <p:nvSpPr>
          <p:cNvPr id="3" name="Content Placeholder 2"/>
          <p:cNvSpPr>
            <a:spLocks noGrp="1"/>
          </p:cNvSpPr>
          <p:nvPr>
            <p:ph idx="1"/>
          </p:nvPr>
        </p:nvSpPr>
        <p:spPr/>
        <p:txBody>
          <a:bodyPr/>
          <a:lstStyle/>
          <a:p>
            <a:r>
              <a:rPr lang="en-US" dirty="0" smtClean="0"/>
              <a:t>We just have a few short questions for you about archiving data. Our hope is that we will get as many partners as possible to participate in a formal data archiving program through PASDA. </a:t>
            </a:r>
            <a:endParaRPr lang="en-US" dirty="0"/>
          </a:p>
        </p:txBody>
      </p:sp>
    </p:spTree>
    <p:extLst>
      <p:ext uri="{BB962C8B-B14F-4D97-AF65-F5344CB8AC3E}">
        <p14:creationId xmlns:p14="http://schemas.microsoft.com/office/powerpoint/2010/main" val="5916055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Part III: Services</a:t>
            </a:r>
            <a:endParaRPr lang="en-US" dirty="0"/>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4582708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Pasda Today: Services</a:t>
            </a:r>
            <a:endParaRPr lang="en-US" dirty="0"/>
          </a:p>
        </p:txBody>
      </p:sp>
      <p:sp>
        <p:nvSpPr>
          <p:cNvPr id="3" name="Content Placeholder 2"/>
          <p:cNvSpPr>
            <a:spLocks noGrp="1"/>
          </p:cNvSpPr>
          <p:nvPr>
            <p:ph sz="half" idx="1"/>
          </p:nvPr>
        </p:nvSpPr>
        <p:spPr>
          <a:xfrm>
            <a:off x="581193" y="2468634"/>
            <a:ext cx="5422390" cy="3633047"/>
          </a:xfrm>
        </p:spPr>
        <p:txBody>
          <a:bodyPr>
            <a:normAutofit/>
          </a:bodyPr>
          <a:lstStyle/>
          <a:p>
            <a:r>
              <a:rPr lang="en-US" dirty="0" smtClean="0"/>
              <a:t>Data Storage</a:t>
            </a:r>
          </a:p>
          <a:p>
            <a:r>
              <a:rPr lang="en-US" dirty="0" smtClean="0"/>
              <a:t>Data Management and Curation</a:t>
            </a:r>
          </a:p>
          <a:p>
            <a:r>
              <a:rPr lang="en-US" dirty="0" smtClean="0"/>
              <a:t>Metadata Development</a:t>
            </a:r>
          </a:p>
          <a:p>
            <a:r>
              <a:rPr lang="en-US" dirty="0" smtClean="0"/>
              <a:t>Metadata Training</a:t>
            </a:r>
          </a:p>
          <a:p>
            <a:r>
              <a:rPr lang="en-US" dirty="0" smtClean="0"/>
              <a:t>Data Search and Retrieval</a:t>
            </a:r>
          </a:p>
          <a:p>
            <a:r>
              <a:rPr lang="en-US" dirty="0" smtClean="0"/>
              <a:t>Data Download (in multiple formats)</a:t>
            </a:r>
          </a:p>
          <a:p>
            <a:r>
              <a:rPr lang="en-US" dirty="0" smtClean="0"/>
              <a:t>Map Services/APIs/KMLs</a:t>
            </a:r>
          </a:p>
          <a:p>
            <a:r>
              <a:rPr lang="en-US" dirty="0"/>
              <a:t>Data Preservation and Archiving</a:t>
            </a:r>
          </a:p>
          <a:p>
            <a:pPr marL="0" indent="0">
              <a:buNone/>
            </a:pPr>
            <a:endParaRPr lang="en-US" dirty="0" smtClean="0"/>
          </a:p>
          <a:p>
            <a:endParaRPr lang="en-US" dirty="0" smtClean="0"/>
          </a:p>
          <a:p>
            <a:endParaRPr lang="en-US" dirty="0"/>
          </a:p>
        </p:txBody>
      </p:sp>
      <p:sp>
        <p:nvSpPr>
          <p:cNvPr id="7" name="Content Placeholder 6"/>
          <p:cNvSpPr>
            <a:spLocks noGrp="1"/>
          </p:cNvSpPr>
          <p:nvPr>
            <p:ph sz="half" idx="2"/>
          </p:nvPr>
        </p:nvSpPr>
        <p:spPr>
          <a:xfrm>
            <a:off x="6188417" y="2356339"/>
            <a:ext cx="5422392" cy="3633047"/>
          </a:xfrm>
        </p:spPr>
        <p:txBody>
          <a:bodyPr>
            <a:normAutofit/>
          </a:bodyPr>
          <a:lstStyle/>
          <a:p>
            <a:r>
              <a:rPr lang="en-US" dirty="0"/>
              <a:t>Online Mapping Apps</a:t>
            </a:r>
          </a:p>
          <a:p>
            <a:pPr lvl="1"/>
            <a:r>
              <a:rPr lang="en-US" dirty="0"/>
              <a:t>Data Previewer</a:t>
            </a:r>
          </a:p>
          <a:p>
            <a:pPr lvl="1"/>
            <a:r>
              <a:rPr lang="en-US" dirty="0"/>
              <a:t>PA Imagery Navigator</a:t>
            </a:r>
          </a:p>
          <a:p>
            <a:pPr lvl="1"/>
            <a:r>
              <a:rPr lang="en-US" dirty="0"/>
              <a:t>PA Atlas</a:t>
            </a:r>
          </a:p>
          <a:p>
            <a:pPr lvl="1"/>
            <a:r>
              <a:rPr lang="en-US" dirty="0"/>
              <a:t>PA Mine Map Atlas</a:t>
            </a:r>
          </a:p>
          <a:p>
            <a:r>
              <a:rPr lang="en-US" dirty="0" smtClean="0"/>
              <a:t>User </a:t>
            </a:r>
            <a:r>
              <a:rPr lang="en-US" dirty="0"/>
              <a:t>Support</a:t>
            </a:r>
          </a:p>
          <a:p>
            <a:r>
              <a:rPr lang="en-US" dirty="0"/>
              <a:t>Offline Data </a:t>
            </a:r>
            <a:r>
              <a:rPr lang="en-US" dirty="0" smtClean="0"/>
              <a:t>Access</a:t>
            </a:r>
          </a:p>
          <a:p>
            <a:r>
              <a:rPr lang="en-US" dirty="0"/>
              <a:t>Integration with Additional Resources</a:t>
            </a:r>
          </a:p>
          <a:p>
            <a:endParaRPr lang="en-US" dirty="0"/>
          </a:p>
          <a:p>
            <a:pPr marL="0" indent="0">
              <a:buNone/>
            </a:pPr>
            <a:endParaRPr lang="en-US" dirty="0"/>
          </a:p>
        </p:txBody>
      </p:sp>
    </p:spTree>
    <p:extLst>
      <p:ext uri="{BB962C8B-B14F-4D97-AF65-F5344CB8AC3E}">
        <p14:creationId xmlns:p14="http://schemas.microsoft.com/office/powerpoint/2010/main" val="25720553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Pasda website</a:t>
            </a:r>
            <a:endParaRPr lang="en-US" dirty="0"/>
          </a:p>
        </p:txBody>
      </p:sp>
      <p:sp>
        <p:nvSpPr>
          <p:cNvPr id="6" name="Content Placeholder 5"/>
          <p:cNvSpPr>
            <a:spLocks noGrp="1"/>
          </p:cNvSpPr>
          <p:nvPr>
            <p:ph idx="1"/>
          </p:nvPr>
        </p:nvSpPr>
        <p:spPr/>
        <p:txBody>
          <a:bodyPr/>
          <a:lstStyle/>
          <a:p>
            <a:r>
              <a:rPr lang="en-US" dirty="0" smtClean="0"/>
              <a:t>The PASDA website itself is a search and retrieval service. Let’s take a look at the search and retrieval interface. </a:t>
            </a:r>
            <a:endParaRPr lang="en-US" dirty="0"/>
          </a:p>
        </p:txBody>
      </p:sp>
    </p:spTree>
    <p:extLst>
      <p:ext uri="{BB962C8B-B14F-4D97-AF65-F5344CB8AC3E}">
        <p14:creationId xmlns:p14="http://schemas.microsoft.com/office/powerpoint/2010/main" val="12467805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part  iii: PASDA Website search options</a:t>
            </a:r>
            <a:endParaRPr lang="en-US" dirty="0"/>
          </a:p>
        </p:txBody>
      </p:sp>
      <p:sp>
        <p:nvSpPr>
          <p:cNvPr id="3" name="Content Placeholder 2"/>
          <p:cNvSpPr>
            <a:spLocks noGrp="1"/>
          </p:cNvSpPr>
          <p:nvPr>
            <p:ph idx="1"/>
          </p:nvPr>
        </p:nvSpPr>
        <p:spPr/>
        <p:txBody>
          <a:bodyPr/>
          <a:lstStyle/>
          <a:p>
            <a:r>
              <a:rPr lang="en-US" dirty="0" smtClean="0"/>
              <a:t>Now that we have reviewed the PASDA search options, please answer some questions about how we might improve it. </a:t>
            </a:r>
          </a:p>
          <a:p>
            <a:r>
              <a:rPr lang="en-US" dirty="0" smtClean="0"/>
              <a:t>In addition, we are asking you about several potential enhancements to PASDA services including adding/improving the ability to interact with or add to data via services such as ArcGIS collector, the ability </a:t>
            </a:r>
            <a:r>
              <a:rPr lang="en-US" dirty="0" smtClean="0"/>
              <a:t>to</a:t>
            </a:r>
            <a:r>
              <a:rPr lang="en-US" dirty="0" smtClean="0"/>
              <a:t> </a:t>
            </a:r>
            <a:r>
              <a:rPr lang="en-US" dirty="0" smtClean="0"/>
              <a:t>visualize and interact with data via various interfaces or ’widgets’ such as those available via Socrata or Insights for ArcGIS, integration of live streaming data.</a:t>
            </a:r>
            <a:endParaRPr lang="en-US" dirty="0"/>
          </a:p>
        </p:txBody>
      </p:sp>
    </p:spTree>
    <p:extLst>
      <p:ext uri="{BB962C8B-B14F-4D97-AF65-F5344CB8AC3E}">
        <p14:creationId xmlns:p14="http://schemas.microsoft.com/office/powerpoint/2010/main" val="1015865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PASDA Staff</a:t>
            </a:r>
            <a:endParaRPr lang="en-US" dirty="0"/>
          </a:p>
        </p:txBody>
      </p:sp>
      <p:sp>
        <p:nvSpPr>
          <p:cNvPr id="3" name="Content Placeholder 2"/>
          <p:cNvSpPr>
            <a:spLocks noGrp="1"/>
          </p:cNvSpPr>
          <p:nvPr>
            <p:ph idx="1"/>
          </p:nvPr>
        </p:nvSpPr>
        <p:spPr/>
        <p:txBody>
          <a:bodyPr/>
          <a:lstStyle/>
          <a:p>
            <a:r>
              <a:rPr lang="en-US" dirty="0" smtClean="0"/>
              <a:t>Maurie Kelly</a:t>
            </a:r>
          </a:p>
          <a:p>
            <a:r>
              <a:rPr lang="en-US" dirty="0" smtClean="0"/>
              <a:t>James Spayd</a:t>
            </a:r>
          </a:p>
          <a:p>
            <a:r>
              <a:rPr lang="en-US" dirty="0" smtClean="0"/>
              <a:t>Ryan Baxter</a:t>
            </a:r>
          </a:p>
          <a:p>
            <a:r>
              <a:rPr lang="en-US" dirty="0" smtClean="0"/>
              <a:t>Scott Dane</a:t>
            </a:r>
          </a:p>
          <a:p>
            <a:r>
              <a:rPr lang="en-US" dirty="0" smtClean="0"/>
              <a:t>Approximately 2.75 staff manage PASDA</a:t>
            </a:r>
            <a:endParaRPr lang="en-US" dirty="0"/>
          </a:p>
        </p:txBody>
      </p:sp>
    </p:spTree>
    <p:extLst>
      <p:ext uri="{BB962C8B-B14F-4D97-AF65-F5344CB8AC3E}">
        <p14:creationId xmlns:p14="http://schemas.microsoft.com/office/powerpoint/2010/main" val="14111783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PASDA Online Mapping</a:t>
            </a:r>
            <a:endParaRPr lang="en-GB" dirty="0"/>
          </a:p>
        </p:txBody>
      </p:sp>
      <p:pic>
        <p:nvPicPr>
          <p:cNvPr id="4" name="Content Placeholder 3"/>
          <p:cNvPicPr>
            <a:picLocks noGrp="1" noChangeAspect="1"/>
          </p:cNvPicPr>
          <p:nvPr>
            <p:ph idx="1"/>
          </p:nvPr>
        </p:nvPicPr>
        <p:blipFill>
          <a:blip r:embed="rId3"/>
          <a:stretch>
            <a:fillRect/>
          </a:stretch>
        </p:blipFill>
        <p:spPr>
          <a:xfrm>
            <a:off x="3264568" y="1833711"/>
            <a:ext cx="4772526" cy="48598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485377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Pennsylvania Atlas</a:t>
            </a:r>
            <a:endParaRPr lang="en-GB" dirty="0"/>
          </a:p>
        </p:txBody>
      </p:sp>
      <p:sp>
        <p:nvSpPr>
          <p:cNvPr id="3" name="Content Placeholder 2"/>
          <p:cNvSpPr>
            <a:spLocks noGrp="1"/>
          </p:cNvSpPr>
          <p:nvPr>
            <p:ph idx="1"/>
          </p:nvPr>
        </p:nvSpPr>
        <p:spPr/>
        <p:txBody>
          <a:bodyPr/>
          <a:lstStyle/>
          <a:p>
            <a:r>
              <a:rPr lang="en-US" dirty="0" smtClean="0"/>
              <a:t>The PA Atlas was created so users could easily visualize dozens of data sets available through PASDA without having to download each data set. </a:t>
            </a:r>
            <a:endParaRPr lang="en-GB" dirty="0"/>
          </a:p>
        </p:txBody>
      </p:sp>
    </p:spTree>
    <p:extLst>
      <p:ext uri="{BB962C8B-B14F-4D97-AF65-F5344CB8AC3E}">
        <p14:creationId xmlns:p14="http://schemas.microsoft.com/office/powerpoint/2010/main" val="34466062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 Atlas</a:t>
            </a:r>
            <a:endParaRPr lang="en-GB" dirty="0"/>
          </a:p>
        </p:txBody>
      </p:sp>
      <p:pic>
        <p:nvPicPr>
          <p:cNvPr id="4" name="Content Placeholder 3"/>
          <p:cNvPicPr>
            <a:picLocks noGrp="1" noChangeAspect="1"/>
          </p:cNvPicPr>
          <p:nvPr>
            <p:ph idx="1"/>
          </p:nvPr>
        </p:nvPicPr>
        <p:blipFill>
          <a:blip r:embed="rId3"/>
          <a:stretch>
            <a:fillRect/>
          </a:stretch>
        </p:blipFill>
        <p:spPr>
          <a:xfrm>
            <a:off x="2507992" y="2117056"/>
            <a:ext cx="7176015" cy="42917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884484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 Mine Map Atlas</a:t>
            </a:r>
            <a:endParaRPr lang="en-GB" dirty="0"/>
          </a:p>
        </p:txBody>
      </p:sp>
      <p:pic>
        <p:nvPicPr>
          <p:cNvPr id="4" name="Content Placeholder 3"/>
          <p:cNvPicPr>
            <a:picLocks noGrp="1" noChangeAspect="1"/>
          </p:cNvPicPr>
          <p:nvPr>
            <p:ph idx="1"/>
          </p:nvPr>
        </p:nvPicPr>
        <p:blipFill>
          <a:blip r:embed="rId3"/>
          <a:stretch>
            <a:fillRect/>
          </a:stretch>
        </p:blipFill>
        <p:spPr>
          <a:xfrm>
            <a:off x="1844842" y="1965629"/>
            <a:ext cx="7884694" cy="46959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132125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Pennsylvania Mine Map Atlas</a:t>
            </a:r>
            <a:endParaRPr lang="en-GB" dirty="0"/>
          </a:p>
        </p:txBody>
      </p:sp>
      <p:sp>
        <p:nvSpPr>
          <p:cNvPr id="3" name="Content Placeholder 2"/>
          <p:cNvSpPr>
            <a:spLocks noGrp="1"/>
          </p:cNvSpPr>
          <p:nvPr>
            <p:ph idx="1"/>
          </p:nvPr>
        </p:nvSpPr>
        <p:spPr/>
        <p:txBody>
          <a:bodyPr>
            <a:normAutofit fontScale="92500" lnSpcReduction="20000"/>
          </a:bodyPr>
          <a:lstStyle/>
          <a:p>
            <a:r>
              <a:rPr lang="en-US" dirty="0" smtClean="0"/>
              <a:t>The Pennsylvania Mine Map Atlas is an initiative of the Pennsylvania Department of Environmental Protection (DEP) and PASDA. </a:t>
            </a:r>
          </a:p>
          <a:p>
            <a:r>
              <a:rPr lang="en-US" dirty="0" smtClean="0"/>
              <a:t>This application allows residents and stakeholders to see and download detailed underground mine maps that were once only available in hard copies. </a:t>
            </a:r>
          </a:p>
          <a:p>
            <a:r>
              <a:rPr lang="en-US" dirty="0" smtClean="0"/>
              <a:t>It not only allows homeowners to view previously unavailable mine maps, but also allows them to see their home’s proximity to the nearest underground mine.</a:t>
            </a:r>
          </a:p>
          <a:p>
            <a:r>
              <a:rPr lang="en-US" dirty="0"/>
              <a:t>In addition, the PA Mine Map Atlas has been integrated into the Pennsylvania Historic Underground Mine Map Information System—PHUMMIS at the PA Department of Environmental Protection. </a:t>
            </a:r>
          </a:p>
          <a:p>
            <a:r>
              <a:rPr lang="en-US" dirty="0"/>
              <a:t>This database contains information relevant to past and present underground mining within the Commonwealth of Pennsylvania, including, but not limited to, maps, indices, locations of mines, and other pertinent data contained in various collections held or obtained by the Pennsylvania Department of Environmental Protection’s Office of Active and Abandoned Mine Operations</a:t>
            </a:r>
            <a:r>
              <a:rPr lang="en-US" dirty="0" smtClean="0"/>
              <a:t>.</a:t>
            </a:r>
            <a:br>
              <a:rPr lang="en-US" dirty="0" smtClean="0"/>
            </a:br>
            <a:r>
              <a:rPr lang="en-US" dirty="0" smtClean="0"/>
              <a:t/>
            </a:r>
            <a:br>
              <a:rPr lang="en-US" dirty="0" smtClean="0"/>
            </a:br>
            <a:endParaRPr lang="en-GB" dirty="0"/>
          </a:p>
        </p:txBody>
      </p:sp>
    </p:spTree>
    <p:extLst>
      <p:ext uri="{BB962C8B-B14F-4D97-AF65-F5344CB8AC3E}">
        <p14:creationId xmlns:p14="http://schemas.microsoft.com/office/powerpoint/2010/main" val="1023564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Pennsylvania Imagery Navigator</a:t>
            </a:r>
            <a:endParaRPr lang="en-GB" dirty="0"/>
          </a:p>
        </p:txBody>
      </p:sp>
      <p:sp>
        <p:nvSpPr>
          <p:cNvPr id="3" name="Content Placeholder 2"/>
          <p:cNvSpPr>
            <a:spLocks noGrp="1"/>
          </p:cNvSpPr>
          <p:nvPr>
            <p:ph idx="1"/>
          </p:nvPr>
        </p:nvSpPr>
        <p:spPr/>
        <p:txBody>
          <a:bodyPr/>
          <a:lstStyle/>
          <a:p>
            <a:r>
              <a:rPr lang="en-US" dirty="0" smtClean="0"/>
              <a:t>The PA Imagery Navigator was created to provide easy access to the thousands of imagery, elevation, and LIDAR data sets available through PASDA. </a:t>
            </a:r>
          </a:p>
          <a:p>
            <a:r>
              <a:rPr lang="en-US" dirty="0" smtClean="0"/>
              <a:t>It is consistently used between almost 5 to 6 million times per year. </a:t>
            </a:r>
            <a:endParaRPr lang="en-GB" dirty="0"/>
          </a:p>
        </p:txBody>
      </p:sp>
    </p:spTree>
    <p:extLst>
      <p:ext uri="{BB962C8B-B14F-4D97-AF65-F5344CB8AC3E}">
        <p14:creationId xmlns:p14="http://schemas.microsoft.com/office/powerpoint/2010/main" val="7566682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 Imagery Navigator: Historic Imagery</a:t>
            </a:r>
            <a:endParaRPr lang="en-GB" dirty="0"/>
          </a:p>
        </p:txBody>
      </p:sp>
      <p:pic>
        <p:nvPicPr>
          <p:cNvPr id="4" name="Content Placeholder 3"/>
          <p:cNvPicPr>
            <a:picLocks noGrp="1" noChangeAspect="1"/>
          </p:cNvPicPr>
          <p:nvPr>
            <p:ph idx="1"/>
          </p:nvPr>
        </p:nvPicPr>
        <p:blipFill>
          <a:blip r:embed="rId3"/>
          <a:stretch>
            <a:fillRect/>
          </a:stretch>
        </p:blipFill>
        <p:spPr>
          <a:xfrm>
            <a:off x="1844841" y="2156350"/>
            <a:ext cx="7732295" cy="42662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787839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 Imagery Navigator: Most recent Imagery</a:t>
            </a:r>
            <a:endParaRPr lang="en-GB" dirty="0"/>
          </a:p>
        </p:txBody>
      </p:sp>
      <p:pic>
        <p:nvPicPr>
          <p:cNvPr id="6" name="Content Placeholder 5"/>
          <p:cNvPicPr>
            <a:picLocks noGrp="1" noChangeAspect="1"/>
          </p:cNvPicPr>
          <p:nvPr>
            <p:ph idx="1"/>
          </p:nvPr>
        </p:nvPicPr>
        <p:blipFill>
          <a:blip r:embed="rId3"/>
          <a:stretch>
            <a:fillRect/>
          </a:stretch>
        </p:blipFill>
        <p:spPr>
          <a:xfrm>
            <a:off x="1793740" y="2028212"/>
            <a:ext cx="7703187" cy="42637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214490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PA Imagery Navigator: LIDAR, Topos, DEms</a:t>
            </a:r>
            <a:endParaRPr lang="en-GB" dirty="0"/>
          </a:p>
        </p:txBody>
      </p:sp>
      <p:pic>
        <p:nvPicPr>
          <p:cNvPr id="4" name="Content Placeholder 3"/>
          <p:cNvPicPr>
            <a:picLocks noGrp="1" noChangeAspect="1"/>
          </p:cNvPicPr>
          <p:nvPr>
            <p:ph idx="1"/>
          </p:nvPr>
        </p:nvPicPr>
        <p:blipFill>
          <a:blip r:embed="rId3"/>
          <a:stretch>
            <a:fillRect/>
          </a:stretch>
        </p:blipFill>
        <p:spPr>
          <a:xfrm>
            <a:off x="1355559" y="1962568"/>
            <a:ext cx="8430126" cy="44943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569204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part iii: Imagery Navigator, LIDAR Tool, Penn PILOT</a:t>
            </a:r>
            <a:endParaRPr lang="en-US" dirty="0"/>
          </a:p>
        </p:txBody>
      </p:sp>
      <p:sp>
        <p:nvSpPr>
          <p:cNvPr id="3" name="Content Placeholder 2"/>
          <p:cNvSpPr>
            <a:spLocks noGrp="1"/>
          </p:cNvSpPr>
          <p:nvPr>
            <p:ph idx="1"/>
          </p:nvPr>
        </p:nvSpPr>
        <p:spPr/>
        <p:txBody>
          <a:bodyPr/>
          <a:lstStyle/>
          <a:p>
            <a:r>
              <a:rPr lang="en-US" dirty="0" smtClean="0"/>
              <a:t>Since the PA Imagery Navigator is used so often, we want to be sure that it functions as well as possible for users. Therefore we have some questions focused specifically on improving this application.</a:t>
            </a:r>
          </a:p>
          <a:p>
            <a:r>
              <a:rPr lang="en-US" dirty="0" smtClean="0"/>
              <a:t>In addition, we are looking for input on whether or not a specific LIDAR application would be useful and on how Penn Pilot might be improved. </a:t>
            </a:r>
          </a:p>
        </p:txBody>
      </p:sp>
    </p:spTree>
    <p:extLst>
      <p:ext uri="{BB962C8B-B14F-4D97-AF65-F5344CB8AC3E}">
        <p14:creationId xmlns:p14="http://schemas.microsoft.com/office/powerpoint/2010/main" val="12408929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Part i: PASDA overview</a:t>
            </a:r>
            <a:endParaRPr lang="en-US" dirty="0"/>
          </a:p>
        </p:txBody>
      </p:sp>
      <p:sp>
        <p:nvSpPr>
          <p:cNvPr id="4" name="Subtitle 3"/>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0496045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Part iv: Vision</a:t>
            </a:r>
            <a:endParaRPr lang="en-US" dirty="0"/>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1012831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outlook</a:t>
            </a:r>
            <a:endParaRPr lang="en-US" dirty="0"/>
          </a:p>
        </p:txBody>
      </p:sp>
      <p:sp>
        <p:nvSpPr>
          <p:cNvPr id="3" name="Content Placeholder 2"/>
          <p:cNvSpPr>
            <a:spLocks noGrp="1"/>
          </p:cNvSpPr>
          <p:nvPr>
            <p:ph idx="1"/>
          </p:nvPr>
        </p:nvSpPr>
        <p:spPr/>
        <p:txBody>
          <a:bodyPr>
            <a:normAutofit/>
          </a:bodyPr>
          <a:lstStyle/>
          <a:p>
            <a:r>
              <a:rPr lang="en-US" dirty="0" smtClean="0"/>
              <a:t>Free public access to GIS data for the past 22 years has helped build a robust and flourishing geospatial community. </a:t>
            </a:r>
          </a:p>
          <a:p>
            <a:r>
              <a:rPr lang="en-US" dirty="0" smtClean="0"/>
              <a:t>PASDA is the largest, most comprehensive, coordinated state GIS data portal in the US. </a:t>
            </a:r>
          </a:p>
          <a:p>
            <a:r>
              <a:rPr lang="en-US" dirty="0" smtClean="0"/>
              <a:t>As GIS continues to evolve, PASDA will continue to serve as a major component of the foundation for that evolution. </a:t>
            </a:r>
          </a:p>
          <a:p>
            <a:r>
              <a:rPr lang="en-US" dirty="0" smtClean="0"/>
              <a:t>PASDA maintains vast stores of current and historic data for the Commonwealth.  </a:t>
            </a:r>
          </a:p>
          <a:p>
            <a:r>
              <a:rPr lang="en-US" dirty="0" smtClean="0"/>
              <a:t>These assets are preserved and maintained for today and for future generations. </a:t>
            </a:r>
          </a:p>
          <a:p>
            <a:r>
              <a:rPr lang="en-US" dirty="0" smtClean="0"/>
              <a:t>PASDA will also continue to meet the growing needs of the geospatial data community by providing access to multiple formats and services that address diverse user groups and capabilities. </a:t>
            </a:r>
          </a:p>
          <a:p>
            <a:endParaRPr lang="en-US" dirty="0" smtClean="0"/>
          </a:p>
          <a:p>
            <a:endParaRPr lang="en-US" dirty="0"/>
          </a:p>
        </p:txBody>
      </p:sp>
    </p:spTree>
    <p:extLst>
      <p:ext uri="{BB962C8B-B14F-4D97-AF65-F5344CB8AC3E}">
        <p14:creationId xmlns:p14="http://schemas.microsoft.com/office/powerpoint/2010/main" val="33877009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a:t>
            </a:r>
            <a:endParaRPr lang="en-US" dirty="0"/>
          </a:p>
        </p:txBody>
      </p:sp>
      <p:sp>
        <p:nvSpPr>
          <p:cNvPr id="3" name="Content Placeholder 2"/>
          <p:cNvSpPr>
            <a:spLocks noGrp="1"/>
          </p:cNvSpPr>
          <p:nvPr>
            <p:ph idx="1"/>
          </p:nvPr>
        </p:nvSpPr>
        <p:spPr/>
        <p:txBody>
          <a:bodyPr/>
          <a:lstStyle/>
          <a:p>
            <a:r>
              <a:rPr lang="en-US" dirty="0" smtClean="0"/>
              <a:t>There are many new and exciting opportunities to improve and do more for the Commonwealth.</a:t>
            </a:r>
          </a:p>
          <a:p>
            <a:r>
              <a:rPr lang="en-US" dirty="0" smtClean="0"/>
              <a:t>These include developing new services, integrating live streaming data, and helping to support data creation activities. </a:t>
            </a:r>
          </a:p>
          <a:p>
            <a:r>
              <a:rPr lang="en-US" dirty="0" smtClean="0"/>
              <a:t>In addition, we would like to know about other </a:t>
            </a:r>
            <a:r>
              <a:rPr lang="en-US" dirty="0"/>
              <a:t>services you  might like to see not just via PASDA but across the Commonwealth in general. </a:t>
            </a:r>
          </a:p>
          <a:p>
            <a:endParaRPr lang="en-US" dirty="0" smtClean="0"/>
          </a:p>
          <a:p>
            <a:endParaRPr lang="en-US" dirty="0"/>
          </a:p>
        </p:txBody>
      </p:sp>
    </p:spTree>
    <p:extLst>
      <p:ext uri="{BB962C8B-B14F-4D97-AF65-F5344CB8AC3E}">
        <p14:creationId xmlns:p14="http://schemas.microsoft.com/office/powerpoint/2010/main" val="7510812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part iv: Vision</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5147670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p:txBody>
          <a:bodyPr/>
          <a:lstStyle/>
          <a:p>
            <a:r>
              <a:rPr lang="en-US" dirty="0" smtClean="0"/>
              <a:t>For more information about Pennsylvania Spatial Data Access (PASDA) see </a:t>
            </a:r>
            <a:r>
              <a:rPr lang="en-US" dirty="0" smtClean="0">
                <a:hlinkClick r:id="rId2"/>
              </a:rPr>
              <a:t>http://www.pasda.psu.edu</a:t>
            </a:r>
            <a:endParaRPr lang="en-US" dirty="0" smtClean="0"/>
          </a:p>
          <a:p>
            <a:r>
              <a:rPr lang="en-US" dirty="0" smtClean="0"/>
              <a:t>Email us at: </a:t>
            </a:r>
            <a:r>
              <a:rPr lang="en-US" dirty="0" smtClean="0">
                <a:solidFill>
                  <a:schemeClr val="bg2">
                    <a:lumMod val="50000"/>
                  </a:schemeClr>
                </a:solidFill>
              </a:rPr>
              <a:t>pasda</a:t>
            </a:r>
            <a:r>
              <a:rPr lang="en-US" dirty="0" smtClean="0">
                <a:solidFill>
                  <a:schemeClr val="bg2">
                    <a:lumMod val="50000"/>
                  </a:schemeClr>
                </a:solidFill>
                <a:hlinkClick r:id="rId3"/>
              </a:rPr>
              <a:t>@psu.edu</a:t>
            </a:r>
            <a:endParaRPr lang="en-US" dirty="0">
              <a:solidFill>
                <a:schemeClr val="bg2">
                  <a:lumMod val="50000"/>
                </a:schemeClr>
              </a:solidFill>
            </a:endParaRPr>
          </a:p>
        </p:txBody>
      </p:sp>
    </p:spTree>
    <p:extLst>
      <p:ext uri="{BB962C8B-B14F-4D97-AF65-F5344CB8AC3E}">
        <p14:creationId xmlns:p14="http://schemas.microsoft.com/office/powerpoint/2010/main" val="724824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Pasda Basics</a:t>
            </a:r>
            <a:endParaRPr lang="en-US" dirty="0"/>
          </a:p>
        </p:txBody>
      </p:sp>
      <p:sp>
        <p:nvSpPr>
          <p:cNvPr id="3" name="Content Placeholder 2"/>
          <p:cNvSpPr>
            <a:spLocks noGrp="1"/>
          </p:cNvSpPr>
          <p:nvPr>
            <p:ph idx="1"/>
          </p:nvPr>
        </p:nvSpPr>
        <p:spPr/>
        <p:txBody>
          <a:bodyPr/>
          <a:lstStyle/>
          <a:p>
            <a:r>
              <a:rPr lang="en-US" dirty="0"/>
              <a:t>Pennsylvania Spatial Data Access (PASDA) is Pennsylvania's official public access geospatial information clearinghouse. </a:t>
            </a:r>
            <a:endParaRPr lang="en-US" dirty="0" smtClean="0"/>
          </a:p>
          <a:p>
            <a:r>
              <a:rPr lang="en-US" dirty="0" smtClean="0"/>
              <a:t>PASDA </a:t>
            </a:r>
            <a:r>
              <a:rPr lang="en-US" dirty="0"/>
              <a:t>was developed in 1996 by the Pennsylvania State University and has served as the clearinghouse for Pennsylvania for over </a:t>
            </a:r>
            <a:r>
              <a:rPr lang="en-US" dirty="0" smtClean="0"/>
              <a:t>twenty one </a:t>
            </a:r>
            <a:r>
              <a:rPr lang="en-US" dirty="0"/>
              <a:t>years.</a:t>
            </a:r>
          </a:p>
          <a:p>
            <a:r>
              <a:rPr lang="en-US" dirty="0" smtClean="0"/>
              <a:t>PASDA </a:t>
            </a:r>
            <a:r>
              <a:rPr lang="en-US" dirty="0"/>
              <a:t>is a cooperative project of the Governor's Office of Administration, </a:t>
            </a:r>
            <a:r>
              <a:rPr lang="en-US" b="1" dirty="0"/>
              <a:t>Office for Information Technology</a:t>
            </a:r>
            <a:r>
              <a:rPr lang="en-US" dirty="0"/>
              <a:t>, and </a:t>
            </a:r>
            <a:r>
              <a:rPr lang="en-US" b="1" dirty="0"/>
              <a:t>Penn State Institutes of Energy and the Environment</a:t>
            </a:r>
            <a:r>
              <a:rPr lang="en-US" dirty="0"/>
              <a:t> of the </a:t>
            </a:r>
            <a:r>
              <a:rPr lang="en-US" b="1" dirty="0"/>
              <a:t>Pennsylvania State University</a:t>
            </a:r>
            <a:r>
              <a:rPr lang="en-US" dirty="0"/>
              <a:t>. </a:t>
            </a:r>
            <a:endParaRPr lang="en-US" dirty="0" smtClean="0"/>
          </a:p>
          <a:p>
            <a:r>
              <a:rPr lang="en-US" dirty="0" smtClean="0"/>
              <a:t>Funding </a:t>
            </a:r>
            <a:r>
              <a:rPr lang="en-US" dirty="0"/>
              <a:t>is provided by the </a:t>
            </a:r>
            <a:r>
              <a:rPr lang="en-US" b="1" dirty="0"/>
              <a:t>Pennsylvania Office for Information Technology</a:t>
            </a:r>
            <a:r>
              <a:rPr lang="en-US" dirty="0"/>
              <a:t>. </a:t>
            </a:r>
            <a:endParaRPr lang="en-US" dirty="0" smtClean="0"/>
          </a:p>
          <a:p>
            <a:r>
              <a:rPr lang="en-US" dirty="0" smtClean="0"/>
              <a:t>Penn </a:t>
            </a:r>
            <a:r>
              <a:rPr lang="en-US" dirty="0"/>
              <a:t>State </a:t>
            </a:r>
            <a:r>
              <a:rPr lang="en-US" dirty="0" smtClean="0"/>
              <a:t>provides significant contributions to PASDA including </a:t>
            </a:r>
            <a:r>
              <a:rPr lang="en-US" dirty="0"/>
              <a:t>system administration support and infrastructure from the </a:t>
            </a:r>
            <a:r>
              <a:rPr lang="en-US" b="1" dirty="0" smtClean="0"/>
              <a:t>Institute </a:t>
            </a:r>
            <a:r>
              <a:rPr lang="en-US" b="1" dirty="0"/>
              <a:t>for CyberScience</a:t>
            </a:r>
            <a:r>
              <a:rPr lang="en-US" dirty="0"/>
              <a:t>, and the </a:t>
            </a:r>
            <a:r>
              <a:rPr lang="en-US" b="1" dirty="0"/>
              <a:t>College of Earth and Mineral Sciences</a:t>
            </a:r>
            <a:r>
              <a:rPr lang="en-US" dirty="0"/>
              <a:t>. </a:t>
            </a:r>
          </a:p>
          <a:p>
            <a:endParaRPr lang="en-US" dirty="0"/>
          </a:p>
        </p:txBody>
      </p:sp>
    </p:spTree>
    <p:extLst>
      <p:ext uri="{BB962C8B-B14F-4D97-AF65-F5344CB8AC3E}">
        <p14:creationId xmlns:p14="http://schemas.microsoft.com/office/powerpoint/2010/main" val="12198808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PASDA Important to the commonwealth?</a:t>
            </a:r>
            <a:endParaRPr lang="en-US" dirty="0"/>
          </a:p>
        </p:txBody>
      </p:sp>
      <p:sp>
        <p:nvSpPr>
          <p:cNvPr id="3" name="Content Placeholder 2"/>
          <p:cNvSpPr>
            <a:spLocks noGrp="1"/>
          </p:cNvSpPr>
          <p:nvPr>
            <p:ph idx="1"/>
          </p:nvPr>
        </p:nvSpPr>
        <p:spPr>
          <a:xfrm>
            <a:off x="581192" y="2180496"/>
            <a:ext cx="11029615" cy="4196241"/>
          </a:xfrm>
        </p:spPr>
        <p:txBody>
          <a:bodyPr>
            <a:normAutofit/>
          </a:bodyPr>
          <a:lstStyle/>
          <a:p>
            <a:r>
              <a:rPr lang="en-US" dirty="0" smtClean="0"/>
              <a:t>The </a:t>
            </a:r>
            <a:r>
              <a:rPr lang="en-US" dirty="0"/>
              <a:t>purpose of PASDA is to serve as the Commonwealth's comprehensive and coordinated </a:t>
            </a:r>
            <a:r>
              <a:rPr lang="en-US" dirty="0" smtClean="0"/>
              <a:t>free public access open </a:t>
            </a:r>
            <a:r>
              <a:rPr lang="en-US" dirty="0"/>
              <a:t>geospatial data </a:t>
            </a:r>
            <a:r>
              <a:rPr lang="en-US" dirty="0" smtClean="0"/>
              <a:t>portal.</a:t>
            </a:r>
          </a:p>
          <a:p>
            <a:pPr lvl="1"/>
            <a:r>
              <a:rPr lang="en-US" dirty="0" smtClean="0"/>
              <a:t>Maintaining PASDA as a coordinated and comprehensive open data portal:</a:t>
            </a:r>
          </a:p>
          <a:p>
            <a:pPr lvl="1"/>
            <a:r>
              <a:rPr lang="en-US" dirty="0" smtClean="0"/>
              <a:t>Eliminates the creation of </a:t>
            </a:r>
            <a:r>
              <a:rPr lang="en-US" b="1" dirty="0" smtClean="0"/>
              <a:t>Data Silos </a:t>
            </a:r>
            <a:r>
              <a:rPr lang="en-US" dirty="0" smtClean="0"/>
              <a:t>that can frustrate users.</a:t>
            </a:r>
          </a:p>
          <a:p>
            <a:pPr lvl="1"/>
            <a:r>
              <a:rPr lang="en-US" dirty="0" smtClean="0"/>
              <a:t>Fosters </a:t>
            </a:r>
            <a:r>
              <a:rPr lang="en-US" b="1" dirty="0" smtClean="0"/>
              <a:t>coordination and cooperation</a:t>
            </a:r>
            <a:r>
              <a:rPr lang="en-US" dirty="0" smtClean="0"/>
              <a:t>. </a:t>
            </a:r>
          </a:p>
          <a:p>
            <a:pPr lvl="1"/>
            <a:r>
              <a:rPr lang="en-US" dirty="0" smtClean="0"/>
              <a:t>Streamlines </a:t>
            </a:r>
            <a:r>
              <a:rPr lang="en-US" b="1" dirty="0" smtClean="0"/>
              <a:t>easy access </a:t>
            </a:r>
            <a:r>
              <a:rPr lang="en-US" dirty="0" smtClean="0"/>
              <a:t>to a </a:t>
            </a:r>
            <a:r>
              <a:rPr lang="en-US" b="1" dirty="0" smtClean="0"/>
              <a:t>broad range </a:t>
            </a:r>
            <a:r>
              <a:rPr lang="en-US" dirty="0" smtClean="0"/>
              <a:t>of data. </a:t>
            </a:r>
          </a:p>
          <a:p>
            <a:pPr lvl="1"/>
            <a:r>
              <a:rPr lang="en-US" dirty="0" smtClean="0"/>
              <a:t>Enables data management throughout the </a:t>
            </a:r>
            <a:r>
              <a:rPr lang="en-US" b="1" dirty="0" smtClean="0"/>
              <a:t>data life cycle</a:t>
            </a:r>
            <a:r>
              <a:rPr lang="en-US" dirty="0" smtClean="0"/>
              <a:t>.</a:t>
            </a:r>
          </a:p>
          <a:p>
            <a:pPr lvl="1"/>
            <a:r>
              <a:rPr lang="en-US" dirty="0" smtClean="0"/>
              <a:t>Closes the loop by </a:t>
            </a:r>
            <a:r>
              <a:rPr lang="en-US" b="1" dirty="0" smtClean="0"/>
              <a:t>archiving and preserving </a:t>
            </a:r>
            <a:r>
              <a:rPr lang="en-US" dirty="0" smtClean="0"/>
              <a:t>data for the </a:t>
            </a:r>
            <a:r>
              <a:rPr lang="en-US" b="1" dirty="0" smtClean="0"/>
              <a:t>long term. </a:t>
            </a:r>
          </a:p>
          <a:p>
            <a:pPr lvl="1"/>
            <a:r>
              <a:rPr lang="en-US" dirty="0" smtClean="0"/>
              <a:t>Provides a point of contact for users and providers. </a:t>
            </a:r>
          </a:p>
          <a:p>
            <a:endParaRPr lang="en-US" dirty="0" smtClean="0"/>
          </a:p>
        </p:txBody>
      </p:sp>
    </p:spTree>
    <p:extLst>
      <p:ext uri="{BB962C8B-B14F-4D97-AF65-F5344CB8AC3E}">
        <p14:creationId xmlns:p14="http://schemas.microsoft.com/office/powerpoint/2010/main" val="2731597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PASDA Model</a:t>
            </a:r>
            <a:endParaRPr lang="en-US" dirty="0"/>
          </a:p>
        </p:txBody>
      </p:sp>
      <p:sp>
        <p:nvSpPr>
          <p:cNvPr id="3" name="Content Placeholder 2"/>
          <p:cNvSpPr>
            <a:spLocks noGrp="1"/>
          </p:cNvSpPr>
          <p:nvPr>
            <p:ph idx="1"/>
          </p:nvPr>
        </p:nvSpPr>
        <p:spPr>
          <a:xfrm>
            <a:off x="581192" y="2180496"/>
            <a:ext cx="11029615" cy="4196241"/>
          </a:xfrm>
        </p:spPr>
        <p:txBody>
          <a:bodyPr>
            <a:normAutofit/>
          </a:bodyPr>
          <a:lstStyle/>
          <a:p>
            <a:r>
              <a:rPr lang="en-US" dirty="0" smtClean="0"/>
              <a:t>The PASDA Model is unique among data portals. </a:t>
            </a:r>
          </a:p>
        </p:txBody>
      </p:sp>
    </p:spTree>
    <p:extLst>
      <p:ext uri="{BB962C8B-B14F-4D97-AF65-F5344CB8AC3E}">
        <p14:creationId xmlns:p14="http://schemas.microsoft.com/office/powerpoint/2010/main" val="3845668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PASDA Model: Open to multiple data providers</a:t>
            </a:r>
            <a:endParaRPr lang="en-US" dirty="0"/>
          </a:p>
        </p:txBody>
      </p:sp>
      <p:sp>
        <p:nvSpPr>
          <p:cNvPr id="3" name="Content Placeholder 2"/>
          <p:cNvSpPr>
            <a:spLocks noGrp="1"/>
          </p:cNvSpPr>
          <p:nvPr>
            <p:ph idx="1"/>
          </p:nvPr>
        </p:nvSpPr>
        <p:spPr>
          <a:xfrm>
            <a:off x="581192" y="2180496"/>
            <a:ext cx="11029615" cy="4196241"/>
          </a:xfrm>
        </p:spPr>
        <p:txBody>
          <a:bodyPr>
            <a:normAutofit/>
          </a:bodyPr>
          <a:lstStyle/>
          <a:p>
            <a:r>
              <a:rPr lang="en-US" dirty="0" smtClean="0"/>
              <a:t>Any state, local, regional or federal </a:t>
            </a:r>
            <a:r>
              <a:rPr lang="en-US" dirty="0"/>
              <a:t>government, non governmental </a:t>
            </a:r>
            <a:r>
              <a:rPr lang="en-US" dirty="0" smtClean="0"/>
              <a:t>organization, </a:t>
            </a:r>
            <a:r>
              <a:rPr lang="en-US" dirty="0"/>
              <a:t>or academic institution can </a:t>
            </a:r>
            <a:r>
              <a:rPr lang="en-US" dirty="0" smtClean="0"/>
              <a:t>freely share </a:t>
            </a:r>
            <a:r>
              <a:rPr lang="en-US" dirty="0"/>
              <a:t>its geospatial data through </a:t>
            </a:r>
            <a:r>
              <a:rPr lang="en-US" dirty="0" smtClean="0"/>
              <a:t>PASDA. </a:t>
            </a:r>
          </a:p>
          <a:p>
            <a:r>
              <a:rPr lang="en-US" dirty="0" smtClean="0"/>
              <a:t>Why? </a:t>
            </a:r>
          </a:p>
        </p:txBody>
      </p:sp>
    </p:spTree>
    <p:extLst>
      <p:ext uri="{BB962C8B-B14F-4D97-AF65-F5344CB8AC3E}">
        <p14:creationId xmlns:p14="http://schemas.microsoft.com/office/powerpoint/2010/main" val="604782622"/>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Worldwide business presentation (green)</Template>
  <TotalTime>827</TotalTime>
  <Words>2994</Words>
  <Application>Microsoft Office PowerPoint</Application>
  <PresentationFormat>Widescreen</PresentationFormat>
  <Paragraphs>246</Paragraphs>
  <Slides>54</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54</vt:i4>
      </vt:variant>
    </vt:vector>
  </HeadingPairs>
  <TitlesOfParts>
    <vt:vector size="58" baseType="lpstr">
      <vt:lpstr>Calibri</vt:lpstr>
      <vt:lpstr>Gill Sans MT</vt:lpstr>
      <vt:lpstr>Wingdings 2</vt:lpstr>
      <vt:lpstr>Dividend</vt:lpstr>
      <vt:lpstr>Pennsylvania Spatial data access</vt:lpstr>
      <vt:lpstr>Session Overview</vt:lpstr>
      <vt:lpstr>Introductions</vt:lpstr>
      <vt:lpstr>PASDA Staff</vt:lpstr>
      <vt:lpstr>Part i: PASDA overview</vt:lpstr>
      <vt:lpstr>Pasda Basics</vt:lpstr>
      <vt:lpstr>Why is PASDA Important to the commonwealth?</vt:lpstr>
      <vt:lpstr>The PASDA Model</vt:lpstr>
      <vt:lpstr>The PASDA Model: Open to multiple data providers</vt:lpstr>
      <vt:lpstr>The PASDA Model: Data curation and access</vt:lpstr>
      <vt:lpstr>The PASDA Model: Data Curation and access</vt:lpstr>
      <vt:lpstr>The PASDA Model: Data Curation AND Access</vt:lpstr>
      <vt:lpstr>The PASDA model: user support</vt:lpstr>
      <vt:lpstr>The pasda model: widespread integration</vt:lpstr>
      <vt:lpstr>PASDA Model: Engagement</vt:lpstr>
      <vt:lpstr>PASDA Model: Engagement</vt:lpstr>
      <vt:lpstr>PASDA Architecture</vt:lpstr>
      <vt:lpstr>PASDA architecture: ICS-ACI</vt:lpstr>
      <vt:lpstr>PASDA architecture: Earth and Mineral Sciences Computing</vt:lpstr>
      <vt:lpstr>Stats</vt:lpstr>
      <vt:lpstr>stats</vt:lpstr>
      <vt:lpstr>PASDA Users</vt:lpstr>
      <vt:lpstr>Questions Part i</vt:lpstr>
      <vt:lpstr>Part ii: Data</vt:lpstr>
      <vt:lpstr>Data</vt:lpstr>
      <vt:lpstr>data</vt:lpstr>
      <vt:lpstr>Data formats</vt:lpstr>
      <vt:lpstr>Barriers to Data Sharing</vt:lpstr>
      <vt:lpstr>Questions part ii: Data creation, needs, sharing, products</vt:lpstr>
      <vt:lpstr>Part ii: Data Continued…</vt:lpstr>
      <vt:lpstr>The data life cycle: preservation</vt:lpstr>
      <vt:lpstr>The data life cycle: Preservation</vt:lpstr>
      <vt:lpstr>The data life cycle: persistence</vt:lpstr>
      <vt:lpstr>What are the gaps? </vt:lpstr>
      <vt:lpstr>Questions part II: Preservation &amp; archiving</vt:lpstr>
      <vt:lpstr>Part III: Services</vt:lpstr>
      <vt:lpstr>Pasda Today: Services</vt:lpstr>
      <vt:lpstr>Pasda website</vt:lpstr>
      <vt:lpstr>Questions part  iii: PASDA Website search options</vt:lpstr>
      <vt:lpstr>PASDA Online Mapping</vt:lpstr>
      <vt:lpstr>Pennsylvania Atlas</vt:lpstr>
      <vt:lpstr>PA Atlas</vt:lpstr>
      <vt:lpstr>PA Mine Map Atlas</vt:lpstr>
      <vt:lpstr>Pennsylvania Mine Map Atlas</vt:lpstr>
      <vt:lpstr>Pennsylvania Imagery Navigator</vt:lpstr>
      <vt:lpstr>PA Imagery Navigator: Historic Imagery</vt:lpstr>
      <vt:lpstr>PA Imagery Navigator: Most recent Imagery</vt:lpstr>
      <vt:lpstr>PA Imagery Navigator: LIDAR, Topos, DEms</vt:lpstr>
      <vt:lpstr>Questions part iii: Imagery Navigator, LIDAR Tool, Penn PILOT</vt:lpstr>
      <vt:lpstr>Part iv: Vision</vt:lpstr>
      <vt:lpstr>Future outlook</vt:lpstr>
      <vt:lpstr>vision</vt:lpstr>
      <vt:lpstr>Questions part iv: Vision</vt:lpstr>
      <vt:lpstr>Thank you!</vt:lpstr>
    </vt:vector>
  </TitlesOfParts>
  <Company>Penn State 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MAURIE KELLY</dc:creator>
  <cp:lastModifiedBy>MAURIE KELLY</cp:lastModifiedBy>
  <cp:revision>350</cp:revision>
  <dcterms:created xsi:type="dcterms:W3CDTF">2015-11-12T14:25:46Z</dcterms:created>
  <dcterms:modified xsi:type="dcterms:W3CDTF">2018-03-02T17:11:57Z</dcterms:modified>
</cp:coreProperties>
</file>